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1_636BE1ED.xml" ContentType="application/vnd.ms-powerpoint.comments+xml"/>
  <Override PartName="/ppt/notesSlides/notesSlide6.xml" ContentType="application/vnd.openxmlformats-officedocument.presentationml.notesSlide+xml"/>
  <Override PartName="/ppt/comments/modernComment_122_91C619A4.xml" ContentType="application/vnd.ms-powerpoint.comments+xml"/>
  <Override PartName="/ppt/notesSlides/notesSlide7.xml" ContentType="application/vnd.openxmlformats-officedocument.presentationml.notesSlide+xml"/>
  <Override PartName="/ppt/comments/modernComment_123_6052389F.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15_0.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86" r:id="rId3"/>
    <p:sldId id="287" r:id="rId4"/>
    <p:sldId id="288" r:id="rId5"/>
    <p:sldId id="289" r:id="rId6"/>
    <p:sldId id="290" r:id="rId7"/>
    <p:sldId id="291" r:id="rId8"/>
    <p:sldId id="258" r:id="rId9"/>
    <p:sldId id="259" r:id="rId10"/>
    <p:sldId id="261" r:id="rId11"/>
    <p:sldId id="262" r:id="rId12"/>
    <p:sldId id="263" r:id="rId13"/>
    <p:sldId id="264" r:id="rId14"/>
    <p:sldId id="265" r:id="rId15"/>
    <p:sldId id="267" r:id="rId16"/>
    <p:sldId id="268" r:id="rId17"/>
    <p:sldId id="269" r:id="rId18"/>
    <p:sldId id="270" r:id="rId19"/>
    <p:sldId id="271" r:id="rId20"/>
    <p:sldId id="292" r:id="rId21"/>
    <p:sldId id="277" r:id="rId22"/>
    <p:sldId id="276" r:id="rId23"/>
    <p:sldId id="278" r:id="rId24"/>
    <p:sldId id="279" r:id="rId25"/>
    <p:sldId id="280" r:id="rId26"/>
    <p:sldId id="281" r:id="rId27"/>
    <p:sldId id="282" r:id="rId28"/>
    <p:sldId id="283" r:id="rId29"/>
  </p:sldIdLst>
  <p:sldSz cx="12192000" cy="6858000"/>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5" roundtripDataSignature="AMtx7miKl3pGMgDIFo0msgr2/bi1JN07b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DD2F6B-6863-1101-8F52-2C1C662AD9A5}" name="Maritza Labraña" initials="" userId="S::maritza.labrana@minsal.cl::f09695b3-e931-4223-be41-a0865d1b91f3" providerId="AD"/>
  <p188:author id="{948491EB-5B22-EFA6-9DD6-55575804EA16}" name="Jorge Pacheco Jara" initials="" userId="S::jorge.pacheco@minsal.cl::4ffcfd13-4dc8-4cbc-a08e-70a9c6177016" providerId="AD"/>
  <p188:author id="{319671FF-9060-A5E2-E7D6-2AE978453675}" name="Christian Rodrigo Garcia Calavaro" initials="CRGC" userId="S::christian.garcia@minsal.cl::b0f98719-af08-4f34-be4a-36a706da2d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8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37995-D9E9-A270-9BB4-2A2D8E8F6B74}" v="1" dt="2024-05-01T22:52:25.941"/>
    <p1510:client id="{41D4C8A7-D5B5-0C8A-BEC3-562A55E2AFA2}" v="129" dt="2024-05-02T02:09:53.598"/>
    <p1510:client id="{499BBC01-C97B-41CF-C070-41F1AB85BD01}" v="23" dt="2024-05-01T19:26:28.522"/>
    <p1510:client id="{69802929-C6DA-EEF3-622E-C18A6A7CC498}" v="1" dt="2024-05-01T19:27:59.299"/>
    <p1510:client id="{727C7F8D-1F82-07D6-069D-B4DDC554B8B8}" v="505" dt="2024-05-02T01:35:39.089"/>
    <p1510:client id="{CB416996-18D7-E28A-8320-B885DC38B4A2}" v="1" dt="2024-05-02T12:56:12.530"/>
    <p1510:client id="{FE706F0B-14C7-4080-B2C4-4F962385DF13}" v="4" dt="2024-05-01T19:34:54.153"/>
  </p1510:revLst>
</p1510:revInfo>
</file>

<file path=ppt/tableStyles.xml><?xml version="1.0" encoding="utf-8"?>
<a:tblStyleLst xmlns:a="http://schemas.openxmlformats.org/drawingml/2006/main" def="{BFD1AB74-D5C7-4C80-AE3C-BDE7CA913F8C}">
  <a:tblStyle styleId="{BFD1AB74-D5C7-4C80-AE3C-BDE7CA913F8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comments/modernComment_115_0.xml><?xml version="1.0" encoding="utf-8"?>
<p188:cmLst xmlns:a="http://schemas.openxmlformats.org/drawingml/2006/main" xmlns:r="http://schemas.openxmlformats.org/officeDocument/2006/relationships" xmlns:p188="http://schemas.microsoft.com/office/powerpoint/2018/8/main">
  <p188:cm id="{97F2EE2F-7705-498B-9307-7B67C160EB87}" authorId="{319671FF-9060-A5E2-E7D6-2AE978453675}" created="2024-05-01T19:34:54.106" startDate="2024-05-01T19:34:54.106" dueDate="2024-05-01T19:34:54.106" assignedTo="{92DD2F6B-6863-1101-8F52-2C1C662AD9A5}" title="@Maritza Labraña ocuparemos la misma gráfica? Para esta diapo y las que vienen a continuación?">
    <pc:sldMkLst xmlns:pc="http://schemas.microsoft.com/office/powerpoint/2013/main/command">
      <pc:docMk/>
      <pc:sldMk cId="0" sldId="277"/>
    </pc:sldMkLst>
    <p188:replyLst>
      <p188:reply id="{1F78D707-4B4E-4B61-AE2F-A2FB65422B48}" authorId="{92DD2F6B-6863-1101-8F52-2C1C662AD9A5}" created="2024-05-01T22:52:25.941">
        <p188:txBody>
          <a:bodyPr/>
          <a:lstStyle/>
          <a:p>
            <a:r>
              <a:rPr lang="es-ES"/>
              <a:t>No, la cambio mañana a primera hora</a:t>
            </a:r>
          </a:p>
        </p188:txBody>
      </p188:reply>
    </p188:replyLst>
    <p188:txBody>
      <a:bodyPr/>
      <a:lstStyle/>
      <a:p>
        <a:r>
          <a:rPr lang="es-CL"/>
          <a:t>[@Maritza Labraña] ocuparemos la misma gráfica? Para esta diapo y las que vienen a continuación?</a:t>
        </a:r>
      </a:p>
    </p188:txBody>
    <p188:extLst>
      <p:ext xmlns:p="http://schemas.openxmlformats.org/presentationml/2006/main" uri="{5BB2D875-25FF-4072-B9AC-8F64D62656EB}">
        <p228:taskDetails xmlns:p228="http://schemas.microsoft.com/office/powerpoint/2022/08/main">
          <p228:history>
            <p228:event time="2024-05-01T19:34:54.106" id="{8A535861-C4E5-484E-A88F-D598065A51DB}">
              <p228:atrbtn authorId="{319671FF-9060-A5E2-E7D6-2AE978453675}"/>
              <p228:anchr>
                <p228:comment id="{97F2EE2F-7705-498B-9307-7B67C160EB87}"/>
              </p228:anchr>
              <p228:add/>
            </p228:event>
            <p228:event time="2024-05-01T19:34:54.106" id="{96207286-0CD4-4E03-A8AB-87144F6A5134}">
              <p228:atrbtn authorId="{319671FF-9060-A5E2-E7D6-2AE978453675}"/>
              <p228:anchr>
                <p228:comment id="{97F2EE2F-7705-498B-9307-7B67C160EB87}"/>
              </p228:anchr>
              <p228:asgn authorId="{92DD2F6B-6863-1101-8F52-2C1C662AD9A5}"/>
            </p228:event>
            <p228:event time="2024-05-01T19:34:54.106" id="{43356233-DA43-4117-B6B7-14387C87353A}">
              <p228:atrbtn authorId="{319671FF-9060-A5E2-E7D6-2AE978453675}"/>
              <p228:anchr>
                <p228:comment id="{97F2EE2F-7705-498B-9307-7B67C160EB87}"/>
              </p228:anchr>
              <p228:title val="@Maritza Labraña ocuparemos la misma gráfica? Para esta diapo y las que vienen a continuación?"/>
            </p228:event>
            <p228:event time="2024-05-01T19:34:54.106" id="{FADFCB6F-8EC1-4EF3-987B-9C0389572A37}">
              <p228:atrbtn authorId="{319671FF-9060-A5E2-E7D6-2AE978453675}"/>
              <p228:anchr>
                <p228:comment id="{97F2EE2F-7705-498B-9307-7B67C160EB87}"/>
              </p228:anchr>
              <p228:date stDt="2024-05-01T19:34:54.106" endDt="2024-05-01T19:34:54.106"/>
            </p228:event>
          </p228:history>
        </p228:taskDetails>
      </p:ext>
    </p188:extLst>
  </p188:cm>
</p188:cmLst>
</file>

<file path=ppt/comments/modernComment_121_636BE1ED.xml><?xml version="1.0" encoding="utf-8"?>
<p188:cmLst xmlns:a="http://schemas.openxmlformats.org/drawingml/2006/main" xmlns:r="http://schemas.openxmlformats.org/officeDocument/2006/relationships" xmlns:p188="http://schemas.microsoft.com/office/powerpoint/2018/8/main">
  <p188:cm id="{9690AF71-2145-4058-89C6-9309B3BA647F}" authorId="{319671FF-9060-A5E2-E7D6-2AE978453675}" created="2024-05-01T19:33:08.412" startDate="2024-05-01T19:33:08.412" dueDate="2024-05-01T19:33:08.412" assignedTo="{948491EB-5B22-EFA6-9DD6-55575804EA16}" title="@Jorge Pacheco Jara por favor revisar y validar las cifras">
    <pc:sldMkLst xmlns:pc="http://schemas.microsoft.com/office/powerpoint/2013/main/command">
      <pc:docMk/>
      <pc:sldMk cId="1668014573" sldId="289"/>
    </pc:sldMkLst>
    <p188:replyLst>
      <p188:reply id="{40A90B60-B87C-45DC-97AF-685BEFFFB3DE}" authorId="{948491EB-5B22-EFA6-9DD6-55575804EA16}" created="2024-05-02T01:51:01.002">
        <p188:txBody>
          <a:bodyPr/>
          <a:lstStyle/>
          <a:p>
            <a:r>
              <a:rPr lang="en-US"/>
              <a:t>Hola, actualizado. Corregí el grupo de adultos mayores que es Personas mayores de 60 años.</a:t>
            </a:r>
          </a:p>
        </p188:txBody>
      </p188:reply>
    </p188:replyLst>
    <p188:txBody>
      <a:bodyPr/>
      <a:lstStyle/>
      <a:p>
        <a:r>
          <a:rPr lang="es-CL"/>
          <a:t>[@Jorge Pacheco Jara] por favor revisar y validar las cifras</a:t>
        </a:r>
      </a:p>
    </p188:txBody>
    <p188:extLst>
      <p:ext xmlns:p="http://schemas.openxmlformats.org/presentationml/2006/main" uri="{5BB2D875-25FF-4072-B9AC-8F64D62656EB}">
        <p228:taskDetails xmlns:p228="http://schemas.microsoft.com/office/powerpoint/2022/08/main">
          <p228:history>
            <p228:event time="2024-05-01T19:33:08.412" id="{839F7593-2A38-4095-A99B-8DCBBCA76D83}">
              <p228:atrbtn authorId="{319671FF-9060-A5E2-E7D6-2AE978453675}"/>
              <p228:anchr>
                <p228:comment id="{9690AF71-2145-4058-89C6-9309B3BA647F}"/>
              </p228:anchr>
              <p228:add/>
            </p228:event>
            <p228:event time="2024-05-01T19:33:08.412" id="{AB258AE0-7649-45CA-93A2-445EB7817BC2}">
              <p228:atrbtn authorId="{319671FF-9060-A5E2-E7D6-2AE978453675}"/>
              <p228:anchr>
                <p228:comment id="{9690AF71-2145-4058-89C6-9309B3BA647F}"/>
              </p228:anchr>
              <p228:asgn authorId="{948491EB-5B22-EFA6-9DD6-55575804EA16}"/>
            </p228:event>
            <p228:event time="2024-05-01T19:33:08.412" id="{A98A0C17-A197-4AC5-84A8-91E9E1A28C99}">
              <p228:atrbtn authorId="{319671FF-9060-A5E2-E7D6-2AE978453675}"/>
              <p228:anchr>
                <p228:comment id="{9690AF71-2145-4058-89C6-9309B3BA647F}"/>
              </p228:anchr>
              <p228:title val="@Jorge Pacheco Jara por favor revisar y validar las cifras"/>
            </p228:event>
            <p228:event time="2024-05-01T19:33:08.412" id="{8CB8A3B7-21E7-4AF8-9893-4398276C2D9E}">
              <p228:atrbtn authorId="{319671FF-9060-A5E2-E7D6-2AE978453675}"/>
              <p228:anchr>
                <p228:comment id="{9690AF71-2145-4058-89C6-9309B3BA647F}"/>
              </p228:anchr>
              <p228:date stDt="2024-05-01T19:33:08.412" endDt="2024-05-01T19:33:08.412"/>
            </p228:event>
          </p228:history>
        </p228:taskDetails>
      </p:ext>
    </p188:extLst>
  </p188:cm>
</p188:cmLst>
</file>

<file path=ppt/comments/modernComment_122_91C619A4.xml><?xml version="1.0" encoding="utf-8"?>
<p188:cmLst xmlns:a="http://schemas.openxmlformats.org/drawingml/2006/main" xmlns:r="http://schemas.openxmlformats.org/officeDocument/2006/relationships" xmlns:p188="http://schemas.microsoft.com/office/powerpoint/2018/8/main">
  <p188:cm id="{A386137D-7919-4FF9-8E2B-E06FBB666EFC}" authorId="{319671FF-9060-A5E2-E7D6-2AE978453675}" created="2024-05-01T19:33:35.490" startDate="2024-05-01T19:33:35.490" dueDate="2024-05-01T19:33:35.490" assignedTo="{948491EB-5B22-EFA6-9DD6-55575804EA16}" title="@Jorge Pacheco Jara por favor revisar y validar las cifras">
    <pc:sldMkLst xmlns:pc="http://schemas.microsoft.com/office/powerpoint/2013/main/command">
      <pc:docMk/>
      <pc:sldMk cId="2445679012" sldId="290"/>
    </pc:sldMkLst>
    <p188:replyLst>
      <p188:reply id="{6DDA7692-1628-4D38-8700-8BCCD7C84D98}" authorId="{948491EB-5B22-EFA6-9DD6-55575804EA16}" created="2024-05-02T02:01:56.209">
        <p188:txBody>
          <a:bodyPr/>
          <a:lstStyle/>
          <a:p>
            <a:r>
              <a:rPr lang="en-US"/>
              <a:t>Revisado.</a:t>
            </a:r>
          </a:p>
        </p188:txBody>
      </p188:reply>
    </p188:replyLst>
    <p188:txBody>
      <a:bodyPr/>
      <a:lstStyle/>
      <a:p>
        <a:r>
          <a:rPr lang="es-CL"/>
          <a:t>[@Jorge Pacheco Jara]  por favor revisar y validar las cifras</a:t>
        </a:r>
      </a:p>
    </p188:txBody>
    <p188:extLst>
      <p:ext xmlns:p="http://schemas.openxmlformats.org/presentationml/2006/main" uri="{5BB2D875-25FF-4072-B9AC-8F64D62656EB}">
        <p228:taskDetails xmlns:p228="http://schemas.microsoft.com/office/powerpoint/2022/08/main">
          <p228:history>
            <p228:event time="2024-05-01T19:33:35.490" id="{9B4E0536-E238-463B-8C2A-B62600BE84E9}">
              <p228:atrbtn authorId="{319671FF-9060-A5E2-E7D6-2AE978453675}"/>
              <p228:anchr>
                <p228:comment id="{A386137D-7919-4FF9-8E2B-E06FBB666EFC}"/>
              </p228:anchr>
              <p228:add/>
            </p228:event>
            <p228:event time="2024-05-01T19:33:35.490" id="{09A5E229-98C7-410A-AA54-392B08556FBB}">
              <p228:atrbtn authorId="{319671FF-9060-A5E2-E7D6-2AE978453675}"/>
              <p228:anchr>
                <p228:comment id="{A386137D-7919-4FF9-8E2B-E06FBB666EFC}"/>
              </p228:anchr>
              <p228:asgn authorId="{948491EB-5B22-EFA6-9DD6-55575804EA16}"/>
            </p228:event>
            <p228:event time="2024-05-01T19:33:35.490" id="{9BEB171C-6055-424E-A309-CCE325A190B3}">
              <p228:atrbtn authorId="{319671FF-9060-A5E2-E7D6-2AE978453675}"/>
              <p228:anchr>
                <p228:comment id="{A386137D-7919-4FF9-8E2B-E06FBB666EFC}"/>
              </p228:anchr>
              <p228:title val="@Jorge Pacheco Jara por favor revisar y validar las cifras"/>
            </p228:event>
            <p228:event time="2024-05-01T19:33:35.490" id="{2E5A79D8-B812-4469-A4E9-EFFBEED20ADB}">
              <p228:atrbtn authorId="{319671FF-9060-A5E2-E7D6-2AE978453675}"/>
              <p228:anchr>
                <p228:comment id="{A386137D-7919-4FF9-8E2B-E06FBB666EFC}"/>
              </p228:anchr>
              <p228:date stDt="2024-05-01T19:33:35.490" endDt="2024-05-01T19:33:35.490"/>
            </p228:event>
          </p228:history>
        </p228:taskDetails>
      </p:ext>
    </p188:extLst>
  </p188:cm>
</p188:cmLst>
</file>

<file path=ppt/comments/modernComment_123_6052389F.xml><?xml version="1.0" encoding="utf-8"?>
<p188:cmLst xmlns:a="http://schemas.openxmlformats.org/drawingml/2006/main" xmlns:r="http://schemas.openxmlformats.org/officeDocument/2006/relationships" xmlns:p188="http://schemas.microsoft.com/office/powerpoint/2018/8/main">
  <p188:cm id="{44B682B0-58ED-494C-9EF5-A233274FA2C0}" authorId="{319671FF-9060-A5E2-E7D6-2AE978453675}" created="2024-05-01T19:33:50.287" startDate="2024-05-01T19:33:50.287" dueDate="2024-05-01T19:33:50.287" assignedTo="{948491EB-5B22-EFA6-9DD6-55575804EA16}" title="@Jorge Pacheco Jara por favor revisar y validar las cifras">
    <pc:sldMkLst xmlns:pc="http://schemas.microsoft.com/office/powerpoint/2013/main/command">
      <pc:docMk/>
      <pc:sldMk cId="1616001183" sldId="291"/>
    </pc:sldMkLst>
    <p188:replyLst>
      <p188:reply id="{E470BC8E-2FF0-422A-AB1A-9F33193528CA}" authorId="{948491EB-5B22-EFA6-9DD6-55575804EA16}" created="2024-05-02T02:08:15.204">
        <p188:txBody>
          <a:bodyPr/>
          <a:lstStyle/>
          <a:p>
            <a:r>
              <a:rPr lang="en-US"/>
              <a:t>La población objetivo considera los lactantes + nacidos vivos al corte del 30/04 - 5 días.</a:t>
            </a:r>
          </a:p>
        </p188:txBody>
      </p188:reply>
    </p188:replyLst>
    <p188:txBody>
      <a:bodyPr/>
      <a:lstStyle/>
      <a:p>
        <a:r>
          <a:rPr lang="es-CL"/>
          <a:t>[@Jorge Pacheco Jara]  por favor revisar y validar las cifras</a:t>
        </a:r>
      </a:p>
    </p188:txBody>
    <p188:extLst>
      <p:ext xmlns:p="http://schemas.openxmlformats.org/presentationml/2006/main" uri="{5BB2D875-25FF-4072-B9AC-8F64D62656EB}">
        <p228:taskDetails xmlns:p228="http://schemas.microsoft.com/office/powerpoint/2022/08/main">
          <p228:history>
            <p228:event time="2024-05-01T19:33:50.287" id="{78F75DAC-F821-4C97-8C7E-D429D64A6812}">
              <p228:atrbtn authorId="{319671FF-9060-A5E2-E7D6-2AE978453675}"/>
              <p228:anchr>
                <p228:comment id="{44B682B0-58ED-494C-9EF5-A233274FA2C0}"/>
              </p228:anchr>
              <p228:add/>
            </p228:event>
            <p228:event time="2024-05-01T19:33:50.287" id="{3D7AB870-6DA4-4993-B907-54FA8D533113}">
              <p228:atrbtn authorId="{319671FF-9060-A5E2-E7D6-2AE978453675}"/>
              <p228:anchr>
                <p228:comment id="{44B682B0-58ED-494C-9EF5-A233274FA2C0}"/>
              </p228:anchr>
              <p228:asgn authorId="{948491EB-5B22-EFA6-9DD6-55575804EA16}"/>
            </p228:event>
            <p228:event time="2024-05-01T19:33:50.287" id="{62A5F2CA-83F5-417A-B847-3A8FCF80BBDC}">
              <p228:atrbtn authorId="{319671FF-9060-A5E2-E7D6-2AE978453675}"/>
              <p228:anchr>
                <p228:comment id="{44B682B0-58ED-494C-9EF5-A233274FA2C0}"/>
              </p228:anchr>
              <p228:title val="@Jorge Pacheco Jara por favor revisar y validar las cifras"/>
            </p228:event>
            <p228:event time="2024-05-01T19:33:50.287" id="{1CFC24F8-2E16-46C3-B379-5E3A73C54D1A}">
              <p228:atrbtn authorId="{319671FF-9060-A5E2-E7D6-2AE978453675}"/>
              <p228:anchr>
                <p228:comment id="{44B682B0-58ED-494C-9EF5-A233274FA2C0}"/>
              </p228:anchr>
              <p228:date stDt="2024-05-01T19:33:50.287" endDt="2024-05-01T19:33:50.287"/>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51737"/>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09" y="0"/>
            <a:ext cx="4028440" cy="351737"/>
          </a:xfrm>
          <a:prstGeom prst="rect">
            <a:avLst/>
          </a:prstGeom>
          <a:noFill/>
          <a:ln>
            <a:noFill/>
          </a:ln>
        </p:spPr>
        <p:txBody>
          <a:bodyPr spcFirstLastPara="1" wrap="square" lIns="93150" tIns="46550" rIns="9315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664"/>
            <a:ext cx="4028440" cy="351736"/>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09" y="6658664"/>
            <a:ext cx="4028440" cy="351736"/>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1: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86" name="Google Shape;86;p4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6: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s-CL"/>
              <a:t>Letras y números en 14</a:t>
            </a:r>
            <a:endParaRPr/>
          </a:p>
        </p:txBody>
      </p:sp>
      <p:sp>
        <p:nvSpPr>
          <p:cNvPr id="136" name="Google Shape;136;p4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7: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s-CL"/>
              <a:t>Letras y número en 14</a:t>
            </a:r>
            <a:endParaRPr/>
          </a:p>
        </p:txBody>
      </p:sp>
      <p:sp>
        <p:nvSpPr>
          <p:cNvPr id="146" name="Google Shape;146;p4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8: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s-CL"/>
              <a:t>Letras y números 18</a:t>
            </a:r>
            <a:endParaRPr/>
          </a:p>
        </p:txBody>
      </p:sp>
      <p:sp>
        <p:nvSpPr>
          <p:cNvPr id="156" name="Google Shape;156;p4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9:notes"/>
          <p:cNvSpPr txBox="1">
            <a:spLocks noGrp="1"/>
          </p:cNvSpPr>
          <p:nvPr>
            <p:ph type="sldNum" idx="12"/>
          </p:nvPr>
        </p:nvSpPr>
        <p:spPr>
          <a:xfrm>
            <a:off x="5265809" y="6658664"/>
            <a:ext cx="4028440" cy="351736"/>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s-C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s-CL"/>
              <a:t>Letras y números en 18</a:t>
            </a:r>
            <a:endParaRPr/>
          </a:p>
        </p:txBody>
      </p:sp>
      <p:sp>
        <p:nvSpPr>
          <p:cNvPr id="176" name="Google Shape;176;p10: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s-CL"/>
              <a:t>Letras y números en 18</a:t>
            </a:r>
            <a:endParaRPr/>
          </a:p>
        </p:txBody>
      </p:sp>
      <p:sp>
        <p:nvSpPr>
          <p:cNvPr id="197" name="Google Shape;197;p12:notes"/>
          <p:cNvSpPr txBox="1">
            <a:spLocks noGrp="1"/>
          </p:cNvSpPr>
          <p:nvPr>
            <p:ph type="sldNum" idx="12"/>
          </p:nvPr>
        </p:nvSpPr>
        <p:spPr>
          <a:xfrm>
            <a:off x="5265809" y="6658664"/>
            <a:ext cx="4028440" cy="351736"/>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s-C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5: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s-CL"/>
              <a:t>Letras y números en 14</a:t>
            </a:r>
            <a:endParaRPr/>
          </a:p>
        </p:txBody>
      </p:sp>
      <p:sp>
        <p:nvSpPr>
          <p:cNvPr id="227" name="Google Shape;227;p1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s-CL"/>
              <a:t>Letras y números en 18</a:t>
            </a:r>
            <a:endParaRPr/>
          </a:p>
        </p:txBody>
      </p:sp>
      <p:sp>
        <p:nvSpPr>
          <p:cNvPr id="238" name="Google Shape;238;p1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5" name="Google Shape;95;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9:notes"/>
          <p:cNvSpPr txBox="1">
            <a:spLocks noGrp="1"/>
          </p:cNvSpPr>
          <p:nvPr>
            <p:ph type="sldNum" idx="12"/>
          </p:nvPr>
        </p:nvSpPr>
        <p:spPr>
          <a:xfrm>
            <a:off x="5265809" y="6658664"/>
            <a:ext cx="4028440" cy="351736"/>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s-CL"/>
              <a:t>20</a:t>
            </a:fld>
            <a:endParaRPr/>
          </a:p>
        </p:txBody>
      </p:sp>
    </p:spTree>
    <p:extLst>
      <p:ext uri="{BB962C8B-B14F-4D97-AF65-F5344CB8AC3E}">
        <p14:creationId xmlns:p14="http://schemas.microsoft.com/office/powerpoint/2010/main" val="139245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3: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3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32: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4: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3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5: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465887" lvl="0" indent="-232943" algn="l" rtl="0">
              <a:lnSpc>
                <a:spcPct val="100000"/>
              </a:lnSpc>
              <a:spcBef>
                <a:spcPts val="0"/>
              </a:spcBef>
              <a:spcAft>
                <a:spcPts val="0"/>
              </a:spcAft>
              <a:buSzPts val="1400"/>
              <a:buNone/>
            </a:pPr>
            <a:endParaRPr/>
          </a:p>
        </p:txBody>
      </p:sp>
      <p:sp>
        <p:nvSpPr>
          <p:cNvPr id="332" name="Google Shape;332;p35:notes"/>
          <p:cNvSpPr txBox="1">
            <a:spLocks noGrp="1"/>
          </p:cNvSpPr>
          <p:nvPr>
            <p:ph type="sldNum" idx="12"/>
          </p:nvPr>
        </p:nvSpPr>
        <p:spPr>
          <a:xfrm>
            <a:off x="5265809" y="6658664"/>
            <a:ext cx="4028440" cy="351736"/>
          </a:xfrm>
          <a:prstGeom prst="rect">
            <a:avLst/>
          </a:prstGeom>
          <a:noFill/>
          <a:ln>
            <a:noFill/>
          </a:ln>
        </p:spPr>
        <p:txBody>
          <a:bodyPr spcFirstLastPara="1" wrap="square" lIns="93150" tIns="46550" rIns="93150" bIns="46550" anchor="b" anchorCtr="0">
            <a:noAutofit/>
          </a:bodyPr>
          <a:lstStyle/>
          <a:p>
            <a:pPr marL="0" lvl="0" indent="0" algn="l" rtl="0">
              <a:lnSpc>
                <a:spcPct val="100000"/>
              </a:lnSpc>
              <a:spcBef>
                <a:spcPts val="0"/>
              </a:spcBef>
              <a:spcAft>
                <a:spcPts val="0"/>
              </a:spcAft>
              <a:buSzPts val="1400"/>
              <a:buNone/>
            </a:pPr>
            <a:fld id="{00000000-1234-1234-1234-123412341234}" type="slidenum">
              <a:rPr lang="es-CL"/>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6: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465887" lvl="0" indent="-232943" algn="l" rtl="0">
              <a:lnSpc>
                <a:spcPct val="100000"/>
              </a:lnSpc>
              <a:spcBef>
                <a:spcPts val="0"/>
              </a:spcBef>
              <a:spcAft>
                <a:spcPts val="0"/>
              </a:spcAft>
              <a:buSzPts val="1400"/>
              <a:buNone/>
            </a:pPr>
            <a:endParaRPr/>
          </a:p>
        </p:txBody>
      </p:sp>
      <p:sp>
        <p:nvSpPr>
          <p:cNvPr id="342" name="Google Shape;342;p36:notes"/>
          <p:cNvSpPr txBox="1">
            <a:spLocks noGrp="1"/>
          </p:cNvSpPr>
          <p:nvPr>
            <p:ph type="sldNum" idx="12"/>
          </p:nvPr>
        </p:nvSpPr>
        <p:spPr>
          <a:xfrm>
            <a:off x="5265809" y="6658664"/>
            <a:ext cx="4028440" cy="351736"/>
          </a:xfrm>
          <a:prstGeom prst="rect">
            <a:avLst/>
          </a:prstGeom>
          <a:noFill/>
          <a:ln>
            <a:noFill/>
          </a:ln>
        </p:spPr>
        <p:txBody>
          <a:bodyPr spcFirstLastPara="1" wrap="square" lIns="93150" tIns="46550" rIns="93150" bIns="46550" anchor="b" anchorCtr="0">
            <a:noAutofit/>
          </a:bodyPr>
          <a:lstStyle/>
          <a:p>
            <a:pPr marL="0" lvl="0" indent="0" algn="l" rtl="0">
              <a:lnSpc>
                <a:spcPct val="100000"/>
              </a:lnSpc>
              <a:spcBef>
                <a:spcPts val="0"/>
              </a:spcBef>
              <a:spcAft>
                <a:spcPts val="0"/>
              </a:spcAft>
              <a:buSzPts val="1400"/>
              <a:buNone/>
            </a:pPr>
            <a:fld id="{00000000-1234-1234-1234-123412341234}" type="slidenum">
              <a:rPr lang="es-CL"/>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7: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37: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8: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8: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9: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39: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9: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247" name="Google Shape;247;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256" name="Google Shape;256;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5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465887" indent="-232943"/>
            <a:endParaRPr/>
          </a:p>
        </p:txBody>
      </p:sp>
      <p:sp>
        <p:nvSpPr>
          <p:cNvPr id="268" name="Google Shape;268;p5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buSzPts val="1400"/>
            </a:pPr>
            <a:fld id="{00000000-1234-1234-1234-123412341234}" type="slidenum">
              <a:rPr lang="es-CL"/>
              <a:pPr>
                <a:buSzPts val="14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5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465887" indent="-232943"/>
            <a:endParaRPr/>
          </a:p>
        </p:txBody>
      </p:sp>
      <p:sp>
        <p:nvSpPr>
          <p:cNvPr id="268" name="Google Shape;268;p5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buSzPts val="1400"/>
            </a:pPr>
            <a:fld id="{00000000-1234-1234-1234-123412341234}" type="slidenum">
              <a:rPr lang="es-CL"/>
              <a:pPr>
                <a:buSzPts val="1400"/>
              </a:pPr>
              <a:t>6</a:t>
            </a:fld>
            <a:endParaRPr/>
          </a:p>
        </p:txBody>
      </p:sp>
    </p:spTree>
    <p:extLst>
      <p:ext uri="{BB962C8B-B14F-4D97-AF65-F5344CB8AC3E}">
        <p14:creationId xmlns:p14="http://schemas.microsoft.com/office/powerpoint/2010/main" val="380001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5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465887" indent="-232943"/>
            <a:endParaRPr/>
          </a:p>
        </p:txBody>
      </p:sp>
      <p:sp>
        <p:nvSpPr>
          <p:cNvPr id="268" name="Google Shape;268;p5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buSzPts val="1400"/>
            </a:pPr>
            <a:fld id="{00000000-1234-1234-1234-123412341234}" type="slidenum">
              <a:rPr lang="es-CL"/>
              <a:pPr>
                <a:buSzPts val="1400"/>
              </a:pPr>
              <a:t>7</a:t>
            </a:fld>
            <a:endParaRPr/>
          </a:p>
        </p:txBody>
      </p:sp>
    </p:spTree>
    <p:extLst>
      <p:ext uri="{BB962C8B-B14F-4D97-AF65-F5344CB8AC3E}">
        <p14:creationId xmlns:p14="http://schemas.microsoft.com/office/powerpoint/2010/main" val="417563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3: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3: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br>
              <a:rPr lang="es-CL"/>
            </a:br>
            <a:endParaRPr/>
          </a:p>
        </p:txBody>
      </p:sp>
      <p:sp>
        <p:nvSpPr>
          <p:cNvPr id="107" name="Google Shape;107;p43:notes"/>
          <p:cNvSpPr txBox="1">
            <a:spLocks noGrp="1"/>
          </p:cNvSpPr>
          <p:nvPr>
            <p:ph type="sldNum" idx="12"/>
          </p:nvPr>
        </p:nvSpPr>
        <p:spPr>
          <a:xfrm>
            <a:off x="5265809" y="6658664"/>
            <a:ext cx="4028440" cy="351736"/>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s-C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4:notes"/>
          <p:cNvSpPr txBox="1">
            <a:spLocks noGrp="1"/>
          </p:cNvSpPr>
          <p:nvPr>
            <p:ph type="body" idx="1"/>
          </p:nvPr>
        </p:nvSpPr>
        <p:spPr>
          <a:xfrm>
            <a:off x="929640" y="3373755"/>
            <a:ext cx="7437120" cy="2760345"/>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s-CL"/>
              <a:t>Letras y números en 18</a:t>
            </a:r>
            <a:endParaRPr/>
          </a:p>
        </p:txBody>
      </p:sp>
      <p:sp>
        <p:nvSpPr>
          <p:cNvPr id="116" name="Google Shape;116;p4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E4C967"/>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5105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4C9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4C9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5105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4C967"/>
              </a:buClr>
              <a:buSzPts val="3600"/>
              <a:buFont typeface="Calibri"/>
              <a:buNone/>
              <a:defRPr sz="3600" b="1">
                <a:solidFill>
                  <a:srgbClr val="E4C967"/>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8200" y="35105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4C9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2"/>
        <p:cNvGrpSpPr/>
        <p:nvPr/>
      </p:nvGrpSpPr>
      <p:grpSpPr>
        <a:xfrm>
          <a:off x="0" y="0"/>
          <a:ext cx="0" cy="0"/>
          <a:chOff x="0" y="0"/>
          <a:chExt cx="0" cy="0"/>
        </a:xfrm>
      </p:grpSpPr>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4C9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17161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4C967"/>
              </a:buClr>
              <a:buSzPts val="6000"/>
              <a:buFont typeface="Calibri"/>
              <a:buNone/>
              <a:defRPr sz="6000" b="1">
                <a:solidFill>
                  <a:srgbClr val="E4C967"/>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1"/>
        <p:cNvGrpSpPr/>
        <p:nvPr/>
      </p:nvGrpSpPr>
      <p:grpSpPr>
        <a:xfrm>
          <a:off x="0" y="0"/>
          <a:ext cx="0" cy="0"/>
          <a:chOff x="0" y="0"/>
          <a:chExt cx="0" cy="0"/>
        </a:xfrm>
      </p:grpSpPr>
      <p:sp>
        <p:nvSpPr>
          <p:cNvPr id="52" name="Google Shape;52;p23"/>
          <p:cNvSpPr txBox="1">
            <a:spLocks noGrp="1"/>
          </p:cNvSpPr>
          <p:nvPr>
            <p:ph type="title"/>
          </p:nvPr>
        </p:nvSpPr>
        <p:spPr>
          <a:xfrm>
            <a:off x="838200" y="35105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4C96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4C967"/>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4C967"/>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38DC4"/>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5105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4C967"/>
              </a:buClr>
              <a:buSzPts val="3600"/>
              <a:buFont typeface="Calibri"/>
              <a:buNone/>
              <a:defRPr sz="3600" b="1" i="0" u="none" strike="noStrike" cap="none">
                <a:solidFill>
                  <a:srgbClr val="E4C96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E4C967"/>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rgbClr val="E4C967"/>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E4C967"/>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C967"/>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C967"/>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15_0.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21_636BE1ED.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22_91C619A4.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23_6052389F.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4C967"/>
              </a:buClr>
              <a:buSzPts val="6000"/>
              <a:buFont typeface="Calibri"/>
              <a:buNone/>
            </a:pPr>
            <a:endParaRPr/>
          </a:p>
        </p:txBody>
      </p:sp>
      <p:sp>
        <p:nvSpPr>
          <p:cNvPr id="89" name="Google Shape;89;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a:p>
        </p:txBody>
      </p:sp>
      <p:pic>
        <p:nvPicPr>
          <p:cNvPr id="90" name="Google Shape;90;p41" descr="Interfaz de usuario gráfica, Aplicación&#10;&#10;Descripción generada automáticamente"/>
          <p:cNvPicPr preferRelativeResize="0"/>
          <p:nvPr/>
        </p:nvPicPr>
        <p:blipFill rotWithShape="1">
          <a:blip r:embed="rId3">
            <a:alphaModFix/>
          </a:blip>
          <a:srcRect/>
          <a:stretch/>
        </p:blipFill>
        <p:spPr>
          <a:xfrm>
            <a:off x="5745174" y="549945"/>
            <a:ext cx="5130495" cy="6413119"/>
          </a:xfrm>
          <a:prstGeom prst="rect">
            <a:avLst/>
          </a:prstGeom>
          <a:noFill/>
          <a:ln>
            <a:noFill/>
          </a:ln>
        </p:spPr>
      </p:pic>
      <p:pic>
        <p:nvPicPr>
          <p:cNvPr id="91" name="Google Shape;91;p41"/>
          <p:cNvPicPr preferRelativeResize="0"/>
          <p:nvPr/>
        </p:nvPicPr>
        <p:blipFill rotWithShape="1">
          <a:blip r:embed="rId4">
            <a:alphaModFix/>
          </a:blip>
          <a:srcRect/>
          <a:stretch/>
        </p:blipFill>
        <p:spPr>
          <a:xfrm>
            <a:off x="0" y="0"/>
            <a:ext cx="12191999" cy="6858000"/>
          </a:xfrm>
          <a:prstGeom prst="rect">
            <a:avLst/>
          </a:prstGeom>
          <a:noFill/>
          <a:ln>
            <a:noFill/>
          </a:ln>
        </p:spPr>
      </p:pic>
      <p:sp>
        <p:nvSpPr>
          <p:cNvPr id="92" name="Google Shape;92;p41"/>
          <p:cNvSpPr txBox="1"/>
          <p:nvPr/>
        </p:nvSpPr>
        <p:spPr>
          <a:xfrm>
            <a:off x="4123267" y="4394195"/>
            <a:ext cx="374226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9CA51"/>
                </a:solidFill>
              </a:rPr>
              <a:t>2 DE MAYO </a:t>
            </a:r>
            <a:r>
              <a:rPr lang="es-CL" sz="2400" b="1" i="0" u="none" strike="noStrike" cap="none">
                <a:solidFill>
                  <a:srgbClr val="E9CA51"/>
                </a:solidFill>
                <a:latin typeface="Arial"/>
                <a:ea typeface="Arial"/>
                <a:cs typeface="Arial"/>
                <a:sym typeface="Arial"/>
              </a:rPr>
              <a:t>2024</a:t>
            </a:r>
            <a:endParaRPr sz="1400" b="0" i="0" u="none" strike="noStrike" cap="none">
              <a:solidFill>
                <a:srgbClr val="000000"/>
              </a:solidFill>
              <a:latin typeface="Arial"/>
              <a:ea typeface="Arial"/>
              <a:cs typeface="Arial"/>
              <a:sym typeface="Arial"/>
            </a:endParaRPr>
          </a:p>
        </p:txBody>
      </p:sp>
      <p:sp>
        <p:nvSpPr>
          <p:cNvPr id="2" name="Google Shape;92;p41">
            <a:extLst>
              <a:ext uri="{FF2B5EF4-FFF2-40B4-BE49-F238E27FC236}">
                <a16:creationId xmlns:a16="http://schemas.microsoft.com/office/drawing/2014/main" id="{61CD4324-FA25-53B4-18B2-A99B88DF8F22}"/>
              </a:ext>
            </a:extLst>
          </p:cNvPr>
          <p:cNvSpPr txBox="1"/>
          <p:nvPr/>
        </p:nvSpPr>
        <p:spPr>
          <a:xfrm>
            <a:off x="3369961" y="3752851"/>
            <a:ext cx="5248877" cy="677068"/>
          </a:xfrm>
          <a:prstGeom prst="rect">
            <a:avLst/>
          </a:prstGeom>
          <a:solidFill>
            <a:srgbClr val="848DC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3800" b="0" i="0" u="none" strike="noStrike" cap="none">
              <a:solidFill>
                <a:srgbClr val="000000"/>
              </a:solidFill>
              <a:latin typeface="Arial"/>
              <a:ea typeface="Arial"/>
              <a:cs typeface="Arial"/>
              <a:sym typeface="Arial"/>
            </a:endParaRPr>
          </a:p>
        </p:txBody>
      </p:sp>
      <p:sp>
        <p:nvSpPr>
          <p:cNvPr id="3" name="Google Shape;92;p41">
            <a:extLst>
              <a:ext uri="{FF2B5EF4-FFF2-40B4-BE49-F238E27FC236}">
                <a16:creationId xmlns:a16="http://schemas.microsoft.com/office/drawing/2014/main" id="{5EF29583-9A18-5ADE-CE4D-DB6A0D762705}"/>
              </a:ext>
            </a:extLst>
          </p:cNvPr>
          <p:cNvSpPr txBox="1"/>
          <p:nvPr/>
        </p:nvSpPr>
        <p:spPr>
          <a:xfrm>
            <a:off x="3100573" y="3752851"/>
            <a:ext cx="5990852" cy="6770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CL" sz="3800" b="1" i="0" u="none" strike="noStrike" cap="none">
                <a:solidFill>
                  <a:srgbClr val="E9CA51"/>
                </a:solidFill>
                <a:latin typeface="Arial"/>
                <a:ea typeface="Arial"/>
                <a:cs typeface="Arial"/>
                <a:sym typeface="Arial"/>
              </a:rPr>
              <a:t>Campaña Inviern</a:t>
            </a:r>
            <a:r>
              <a:rPr lang="es-CL" sz="3800" b="1">
                <a:solidFill>
                  <a:srgbClr val="E9CA51"/>
                </a:solidFill>
              </a:rPr>
              <a:t>o 2024</a:t>
            </a:r>
            <a:endParaRPr sz="38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6"/>
          <p:cNvSpPr txBox="1"/>
          <p:nvPr/>
        </p:nvSpPr>
        <p:spPr>
          <a:xfrm>
            <a:off x="984273" y="124733"/>
            <a:ext cx="9277333" cy="108322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E9CA51"/>
              </a:buClr>
              <a:buSzPts val="2800"/>
              <a:buFont typeface="Arial"/>
              <a:buNone/>
            </a:pPr>
            <a:r>
              <a:rPr lang="es-CL" sz="3600" b="1" i="0" u="none" strike="noStrike" cap="none">
                <a:solidFill>
                  <a:srgbClr val="E9CA51"/>
                </a:solidFill>
                <a:latin typeface="Calibri"/>
                <a:ea typeface="Calibri"/>
                <a:cs typeface="Calibri"/>
                <a:sym typeface="Calibri"/>
              </a:rPr>
              <a:t>CAMAS CRÍTICAS PEDIÁTRICAS POR REGIÓN</a:t>
            </a: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400"/>
              <a:buFont typeface="Arial"/>
              <a:buNone/>
            </a:pPr>
            <a:r>
              <a:rPr lang="es-CL" sz="2800" b="0" i="0" u="none" strike="noStrike" cap="none">
                <a:solidFill>
                  <a:schemeClr val="lt1"/>
                </a:solidFill>
                <a:latin typeface="Calibri"/>
                <a:ea typeface="Calibri"/>
                <a:cs typeface="Calibri"/>
                <a:sym typeface="Calibri"/>
              </a:rPr>
              <a:t>Sistema Integrado Red Asistencial</a:t>
            </a:r>
            <a:endParaRPr sz="2800" b="0" i="0" u="none" strike="noStrike" cap="none">
              <a:solidFill>
                <a:srgbClr val="000000"/>
              </a:solidFill>
              <a:latin typeface="Calibri"/>
              <a:ea typeface="Calibri"/>
              <a:cs typeface="Calibri"/>
              <a:sym typeface="Calibri"/>
            </a:endParaRPr>
          </a:p>
        </p:txBody>
      </p:sp>
      <p:sp>
        <p:nvSpPr>
          <p:cNvPr id="142" name="Google Shape;142;p46"/>
          <p:cNvSpPr txBox="1"/>
          <p:nvPr/>
        </p:nvSpPr>
        <p:spPr>
          <a:xfrm>
            <a:off x="1168794" y="6349408"/>
            <a:ext cx="94827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Fuente: Reporte Consolidado Camas Críticas Pediátricas, 1 de mayo 2024.</a:t>
            </a:r>
            <a:endParaRPr lang="es-CL" sz="1400" b="0" i="0" u="none" strike="noStrike" cap="none">
              <a:solidFill>
                <a:srgbClr val="000000"/>
              </a:solidFill>
              <a:latin typeface="Calibri"/>
              <a:ea typeface="Calibri"/>
              <a:cs typeface="Calibri"/>
              <a:sym typeface="Calibri"/>
            </a:endParaRPr>
          </a:p>
        </p:txBody>
      </p:sp>
      <p:graphicFrame>
        <p:nvGraphicFramePr>
          <p:cNvPr id="143" name="Google Shape;143;p46"/>
          <p:cNvGraphicFramePr/>
          <p:nvPr>
            <p:extLst>
              <p:ext uri="{D42A27DB-BD31-4B8C-83A1-F6EECF244321}">
                <p14:modId xmlns:p14="http://schemas.microsoft.com/office/powerpoint/2010/main" val="1619534420"/>
              </p:ext>
            </p:extLst>
          </p:nvPr>
        </p:nvGraphicFramePr>
        <p:xfrm>
          <a:off x="1168794" y="1291646"/>
          <a:ext cx="8868250" cy="4974075"/>
        </p:xfrm>
        <a:graphic>
          <a:graphicData uri="http://schemas.openxmlformats.org/drawingml/2006/table">
            <a:tbl>
              <a:tblPr>
                <a:noFill/>
                <a:tableStyleId>{BFD1AB74-D5C7-4C80-AE3C-BDE7CA913F8C}</a:tableStyleId>
              </a:tblPr>
              <a:tblGrid>
                <a:gridCol w="1773650">
                  <a:extLst>
                    <a:ext uri="{9D8B030D-6E8A-4147-A177-3AD203B41FA5}">
                      <a16:colId xmlns:a16="http://schemas.microsoft.com/office/drawing/2014/main" val="20000"/>
                    </a:ext>
                  </a:extLst>
                </a:gridCol>
                <a:gridCol w="1693450">
                  <a:extLst>
                    <a:ext uri="{9D8B030D-6E8A-4147-A177-3AD203B41FA5}">
                      <a16:colId xmlns:a16="http://schemas.microsoft.com/office/drawing/2014/main" val="20001"/>
                    </a:ext>
                  </a:extLst>
                </a:gridCol>
                <a:gridCol w="1853850">
                  <a:extLst>
                    <a:ext uri="{9D8B030D-6E8A-4147-A177-3AD203B41FA5}">
                      <a16:colId xmlns:a16="http://schemas.microsoft.com/office/drawing/2014/main" val="20002"/>
                    </a:ext>
                  </a:extLst>
                </a:gridCol>
                <a:gridCol w="1773650">
                  <a:extLst>
                    <a:ext uri="{9D8B030D-6E8A-4147-A177-3AD203B41FA5}">
                      <a16:colId xmlns:a16="http://schemas.microsoft.com/office/drawing/2014/main" val="20003"/>
                    </a:ext>
                  </a:extLst>
                </a:gridCol>
                <a:gridCol w="1773650">
                  <a:extLst>
                    <a:ext uri="{9D8B030D-6E8A-4147-A177-3AD203B41FA5}">
                      <a16:colId xmlns:a16="http://schemas.microsoft.com/office/drawing/2014/main" val="20004"/>
                    </a:ext>
                  </a:extLst>
                </a:gridCol>
              </a:tblGrid>
              <a:tr h="532375">
                <a:tc>
                  <a:txBody>
                    <a:bodyPr/>
                    <a:lstStyle/>
                    <a:p>
                      <a:pPr marL="0" marR="0" lvl="0" indent="0" algn="ctr" rtl="0">
                        <a:lnSpc>
                          <a:spcPct val="107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Región</a:t>
                      </a:r>
                      <a:endParaRPr sz="1400" b="1" u="none" strike="noStrike" cap="none">
                        <a:solidFill>
                          <a:srgbClr val="E4C967"/>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Camas Críticas habilitadas</a:t>
                      </a:r>
                      <a:endParaRPr sz="1400" b="1" u="none" strike="noStrike" cap="none">
                        <a:solidFill>
                          <a:srgbClr val="E4C967"/>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lgn="ctr">
                      <a:solidFill>
                        <a:schemeClr val="lt2"/>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Camas Ocupadas</a:t>
                      </a:r>
                      <a:endParaRPr sz="1400" b="1" u="none" strike="noStrike" cap="none">
                        <a:solidFill>
                          <a:srgbClr val="E4C967"/>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lgn="ctr">
                      <a:solidFill>
                        <a:schemeClr val="lt2"/>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Camas Disponibles</a:t>
                      </a:r>
                      <a:endParaRPr sz="1400" b="1" u="none" strike="noStrike" cap="none">
                        <a:solidFill>
                          <a:srgbClr val="E4C967"/>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lgn="ctr">
                      <a:solidFill>
                        <a:schemeClr val="lt2"/>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 Ocupación Total</a:t>
                      </a:r>
                      <a:endParaRPr sz="1400" b="1" u="none" strike="noStrike" cap="none">
                        <a:solidFill>
                          <a:srgbClr val="E4C967"/>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lgn="ctr">
                      <a:solidFill>
                        <a:schemeClr val="lt2"/>
                      </a:solidFill>
                      <a:prstDash val="solid"/>
                      <a:round/>
                      <a:headEnd type="none" w="sm" len="sm"/>
                      <a:tailEnd type="none" w="sm" len="sm"/>
                    </a:lnB>
                    <a:solidFill>
                      <a:srgbClr val="475B93"/>
                    </a:solidFill>
                  </a:tcPr>
                </a:tc>
                <a:extLst>
                  <a:ext uri="{0D108BD9-81ED-4DB2-BD59-A6C34878D82A}">
                    <a16:rowId xmlns:a16="http://schemas.microsoft.com/office/drawing/2014/main" val="10000"/>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Arica</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8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6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2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75,0%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1"/>
                  </a:ext>
                </a:extLst>
              </a:tr>
              <a:tr h="2624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Tarapacá</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7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5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2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71,4%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2"/>
                  </a:ext>
                </a:extLst>
              </a:tr>
              <a:tr h="229750">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Antofagasta</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15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9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6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60,0%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3"/>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Atacama</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6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2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4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33,3%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4"/>
                  </a:ext>
                </a:extLst>
              </a:tr>
              <a:tr h="316650">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Coquimbo</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21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10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11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47,6%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5"/>
                  </a:ext>
                </a:extLst>
              </a:tr>
              <a:tr h="251250">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Valparaíso</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58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23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35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39,7%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6"/>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RM</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332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219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113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66,0%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7"/>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O'Higgins</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37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27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10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73,0%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8"/>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Maule</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42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35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7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83,3%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9"/>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Ñuble</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10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6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4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60,0%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0"/>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Biobío</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82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58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24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70,7%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1"/>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Araucanía</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32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14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18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43,8%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2"/>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Los Ríos</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12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5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7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41,7%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3"/>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Los Lagos</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18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9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9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50,0%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4"/>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Aysén</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4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3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1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75,0%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5"/>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Magallanes</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6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2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rgbClr val="6E82B9"/>
                    </a:solidFill>
                  </a:tcPr>
                </a:tc>
                <a:tc>
                  <a:txBody>
                    <a:bodyPr/>
                    <a:lstStyle/>
                    <a:p>
                      <a:pPr algn="ctr" rtl="0" fontAlgn="ctr"/>
                      <a:r>
                        <a:rPr lang="es-CL" sz="1400" b="0" i="0" u="none" strike="noStrike">
                          <a:solidFill>
                            <a:schemeClr val="bg1"/>
                          </a:solidFill>
                          <a:effectLst/>
                          <a:latin typeface="Calibri" panose="020F0502020204030204" pitchFamily="34" charset="0"/>
                        </a:rPr>
                        <a:t>4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33,3%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2"/>
                      </a:solidFill>
                      <a:prstDash val="solid"/>
                      <a:round/>
                      <a:headEnd type="none" w="sm" len="sm"/>
                      <a:tailEnd type="none" w="sm" len="sm"/>
                    </a:lnB>
                    <a:solidFill>
                      <a:srgbClr val="6E82B9"/>
                    </a:solidFill>
                  </a:tcPr>
                </a:tc>
                <a:extLst>
                  <a:ext uri="{0D108BD9-81ED-4DB2-BD59-A6C34878D82A}">
                    <a16:rowId xmlns:a16="http://schemas.microsoft.com/office/drawing/2014/main" val="10016"/>
                  </a:ext>
                </a:extLst>
              </a:tr>
              <a:tr h="2601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Total</a:t>
                      </a:r>
                      <a:endParaRPr sz="1400" u="none" strike="noStrike" cap="none"/>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690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433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257 </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6E82B9"/>
                    </a:solidFill>
                  </a:tcPr>
                </a:tc>
                <a:tc>
                  <a:txBody>
                    <a:bodyPr/>
                    <a:lstStyle/>
                    <a:p>
                      <a:pPr algn="ctr" rtl="0" fontAlgn="ctr"/>
                      <a:r>
                        <a:rPr lang="es-CL" sz="1400" b="1" i="0" u="none" strike="noStrike">
                          <a:solidFill>
                            <a:schemeClr val="bg1"/>
                          </a:solidFill>
                          <a:effectLst/>
                          <a:latin typeface="Calibri" panose="020F0502020204030204" pitchFamily="34" charset="0"/>
                        </a:rPr>
                        <a:t>62,8%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6E82B9"/>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47"/>
        <p:cNvGrpSpPr/>
        <p:nvPr/>
      </p:nvGrpSpPr>
      <p:grpSpPr>
        <a:xfrm>
          <a:off x="0" y="0"/>
          <a:ext cx="0" cy="0"/>
          <a:chOff x="0" y="0"/>
          <a:chExt cx="0" cy="0"/>
        </a:xfrm>
      </p:grpSpPr>
      <p:sp>
        <p:nvSpPr>
          <p:cNvPr id="148" name="Google Shape;148;p47"/>
          <p:cNvSpPr txBox="1"/>
          <p:nvPr/>
        </p:nvSpPr>
        <p:spPr>
          <a:xfrm>
            <a:off x="744218" y="230416"/>
            <a:ext cx="9907285" cy="115040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9CA51"/>
              </a:buClr>
              <a:buSzPts val="2800"/>
              <a:buFont typeface="Arial"/>
              <a:buNone/>
            </a:pPr>
            <a:r>
              <a:rPr lang="es-CL" sz="3200" b="1" i="0" u="none" strike="noStrike" cap="none">
                <a:solidFill>
                  <a:srgbClr val="E9CA51"/>
                </a:solidFill>
                <a:latin typeface="Calibri"/>
                <a:ea typeface="Calibri"/>
                <a:cs typeface="Calibri"/>
                <a:sym typeface="Calibri"/>
              </a:rPr>
              <a:t>CAMAS CRÍTICAS PEDIÁTRICAS POR SERVICIO DE SALUD</a:t>
            </a:r>
            <a:endParaRPr sz="3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2400"/>
              <a:buFont typeface="Arial"/>
              <a:buNone/>
            </a:pPr>
            <a:r>
              <a:rPr lang="es-CL" sz="2800" b="0" i="0" u="none" strike="noStrike" cap="none">
                <a:solidFill>
                  <a:schemeClr val="lt1"/>
                </a:solidFill>
                <a:latin typeface="Calibri"/>
                <a:ea typeface="Calibri"/>
                <a:cs typeface="Calibri"/>
                <a:sym typeface="Calibri"/>
              </a:rPr>
              <a:t>Sistema Integrado Red Asistencial</a:t>
            </a:r>
            <a:endParaRPr sz="2800" b="0" i="0" u="none" strike="noStrike" cap="none">
              <a:solidFill>
                <a:srgbClr val="000000"/>
              </a:solidFill>
              <a:latin typeface="Calibri"/>
              <a:ea typeface="Calibri"/>
              <a:cs typeface="Calibri"/>
              <a:sym typeface="Calibri"/>
            </a:endParaRPr>
          </a:p>
        </p:txBody>
      </p:sp>
      <p:sp>
        <p:nvSpPr>
          <p:cNvPr id="149" name="Google Shape;149;p47"/>
          <p:cNvSpPr txBox="1"/>
          <p:nvPr/>
        </p:nvSpPr>
        <p:spPr>
          <a:xfrm>
            <a:off x="744218" y="6319807"/>
            <a:ext cx="94827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Fuente: Reporte Consolidado Camas Críticas Pediátricas, 1 de mayo 2024.</a:t>
            </a:r>
            <a:endParaRPr lang="es-CL" sz="1400" b="0" i="0" u="none" strike="noStrike" cap="none">
              <a:solidFill>
                <a:srgbClr val="000000"/>
              </a:solidFill>
              <a:latin typeface="Calibri"/>
              <a:ea typeface="Calibri"/>
              <a:cs typeface="Calibri"/>
              <a:sym typeface="Calibri"/>
            </a:endParaRPr>
          </a:p>
        </p:txBody>
      </p:sp>
      <p:graphicFrame>
        <p:nvGraphicFramePr>
          <p:cNvPr id="153" name="Google Shape;153;p47"/>
          <p:cNvGraphicFramePr/>
          <p:nvPr>
            <p:extLst>
              <p:ext uri="{D42A27DB-BD31-4B8C-83A1-F6EECF244321}">
                <p14:modId xmlns:p14="http://schemas.microsoft.com/office/powerpoint/2010/main" val="1488996997"/>
              </p:ext>
            </p:extLst>
          </p:nvPr>
        </p:nvGraphicFramePr>
        <p:xfrm>
          <a:off x="744218" y="1442202"/>
          <a:ext cx="10695050" cy="4816225"/>
        </p:xfrm>
        <a:graphic>
          <a:graphicData uri="http://schemas.openxmlformats.org/drawingml/2006/table">
            <a:tbl>
              <a:tblPr>
                <a:noFill/>
                <a:tableStyleId>{BFD1AB74-D5C7-4C80-AE3C-BDE7CA913F8C}</a:tableStyleId>
              </a:tblPr>
              <a:tblGrid>
                <a:gridCol w="1950300">
                  <a:extLst>
                    <a:ext uri="{9D8B030D-6E8A-4147-A177-3AD203B41FA5}">
                      <a16:colId xmlns:a16="http://schemas.microsoft.com/office/drawing/2014/main" val="20000"/>
                    </a:ext>
                  </a:extLst>
                </a:gridCol>
                <a:gridCol w="1191350">
                  <a:extLst>
                    <a:ext uri="{9D8B030D-6E8A-4147-A177-3AD203B41FA5}">
                      <a16:colId xmlns:a16="http://schemas.microsoft.com/office/drawing/2014/main" val="20001"/>
                    </a:ext>
                  </a:extLst>
                </a:gridCol>
                <a:gridCol w="1008025">
                  <a:extLst>
                    <a:ext uri="{9D8B030D-6E8A-4147-A177-3AD203B41FA5}">
                      <a16:colId xmlns:a16="http://schemas.microsoft.com/office/drawing/2014/main" val="20002"/>
                    </a:ext>
                  </a:extLst>
                </a:gridCol>
                <a:gridCol w="1008025">
                  <a:extLst>
                    <a:ext uri="{9D8B030D-6E8A-4147-A177-3AD203B41FA5}">
                      <a16:colId xmlns:a16="http://schemas.microsoft.com/office/drawing/2014/main" val="20003"/>
                    </a:ext>
                  </a:extLst>
                </a:gridCol>
                <a:gridCol w="342825">
                  <a:extLst>
                    <a:ext uri="{9D8B030D-6E8A-4147-A177-3AD203B41FA5}">
                      <a16:colId xmlns:a16="http://schemas.microsoft.com/office/drawing/2014/main" val="20004"/>
                    </a:ext>
                  </a:extLst>
                </a:gridCol>
                <a:gridCol w="1719375">
                  <a:extLst>
                    <a:ext uri="{9D8B030D-6E8A-4147-A177-3AD203B41FA5}">
                      <a16:colId xmlns:a16="http://schemas.microsoft.com/office/drawing/2014/main" val="20005"/>
                    </a:ext>
                  </a:extLst>
                </a:gridCol>
                <a:gridCol w="1159375">
                  <a:extLst>
                    <a:ext uri="{9D8B030D-6E8A-4147-A177-3AD203B41FA5}">
                      <a16:colId xmlns:a16="http://schemas.microsoft.com/office/drawing/2014/main" val="20006"/>
                    </a:ext>
                  </a:extLst>
                </a:gridCol>
                <a:gridCol w="1307750">
                  <a:extLst>
                    <a:ext uri="{9D8B030D-6E8A-4147-A177-3AD203B41FA5}">
                      <a16:colId xmlns:a16="http://schemas.microsoft.com/office/drawing/2014/main" val="20007"/>
                    </a:ext>
                  </a:extLst>
                </a:gridCol>
                <a:gridCol w="1008025">
                  <a:extLst>
                    <a:ext uri="{9D8B030D-6E8A-4147-A177-3AD203B41FA5}">
                      <a16:colId xmlns:a16="http://schemas.microsoft.com/office/drawing/2014/main" val="20008"/>
                    </a:ext>
                  </a:extLst>
                </a:gridCol>
              </a:tblGrid>
              <a:tr h="689300">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Servicio de Salud</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Camas habilitadas</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Camas Ocupadas</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 Ocupación Total</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Servicio de Salud</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Camas habilitadas</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Camas Ocupadas</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rgbClr val="E4C967"/>
                          </a:solidFill>
                          <a:latin typeface="Calibri"/>
                          <a:ea typeface="Calibri"/>
                          <a:cs typeface="Calibri"/>
                          <a:sym typeface="Calibri"/>
                        </a:rPr>
                        <a:t>% Ocupación Total</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extLst>
                  <a:ext uri="{0D108BD9-81ED-4DB2-BD59-A6C34878D82A}">
                    <a16:rowId xmlns:a16="http://schemas.microsoft.com/office/drawing/2014/main" val="10000"/>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Arica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6</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75,0%</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Del Maule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35</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83,3%</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1"/>
                  </a:ext>
                </a:extLst>
              </a:tr>
              <a:tr h="272250">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Tarapacá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71,4%</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Ñuble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6</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60,0%</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2"/>
                  </a:ext>
                </a:extLst>
              </a:tr>
              <a:tr h="258950">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Antofagasta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9</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60,0%</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Concepción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30</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78,9%</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3"/>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Atacama</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33,3%</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Talcahuano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11</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47,8%</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4"/>
                  </a:ext>
                </a:extLst>
              </a:tr>
              <a:tr h="24562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Coquimbo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10</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47,6%</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Bio - Bio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17</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81,0%</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5"/>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Valparaíso-San Antonio</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33,3%</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Arauco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0</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0,0%</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6"/>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Viña del Mar-Quillota</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14</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37,8%</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Araucanía Norte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33,3%</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7"/>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Aconcagua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66,7%</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Araucanía Sur</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12</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46,2%</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8"/>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M. Norte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27</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75,0%</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Los Ríos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41,7%</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9"/>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M. Occidente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25</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69,4%</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Osorno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25,0%</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0"/>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M. Central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42</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76,4%</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Del Reloncaví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66,7%</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1"/>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M. Oriente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126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77</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61,1%</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Chiloé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75,0%</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2"/>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M. Sur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18</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75,0%</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Aysén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75,0%</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3"/>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M. Sur Oriente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30</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54,5%</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Magallanes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33,3%</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14"/>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b="1" u="none" strike="noStrike" cap="none">
                          <a:solidFill>
                            <a:schemeClr val="bg1"/>
                          </a:solidFill>
                          <a:latin typeface="Calibri"/>
                          <a:ea typeface="Calibri"/>
                          <a:cs typeface="Calibri"/>
                          <a:sym typeface="Calibri"/>
                        </a:rPr>
                        <a:t> O'Higgins </a:t>
                      </a:r>
                      <a:endParaRPr sz="1400" b="1"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27</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73,0%</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bg1"/>
                          </a:solidFill>
                          <a:latin typeface="Calibri"/>
                          <a:ea typeface="Calibri"/>
                          <a:cs typeface="Calibri"/>
                          <a:sym typeface="Calibri"/>
                        </a:rPr>
                        <a:t>Total</a:t>
                      </a:r>
                      <a:endParaRPr sz="1400" b="1"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690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433</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b"/>
                      <a:r>
                        <a:rPr lang="es-CL" sz="1400" b="1" i="0" u="none" strike="noStrike">
                          <a:solidFill>
                            <a:schemeClr val="bg1"/>
                          </a:solidFill>
                          <a:effectLst/>
                          <a:latin typeface="Calibri" panose="020F0502020204030204" pitchFamily="34" charset="0"/>
                        </a:rPr>
                        <a:t>62,8%</a:t>
                      </a:r>
                    </a:p>
                  </a:txBody>
                  <a:tcPr marL="7620" marR="7620" marT="7620" marB="0" anchor="b">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8"/>
          <p:cNvSpPr txBox="1"/>
          <p:nvPr/>
        </p:nvSpPr>
        <p:spPr>
          <a:xfrm>
            <a:off x="740896" y="377301"/>
            <a:ext cx="9254323" cy="115040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E9CA51"/>
              </a:buClr>
              <a:buSzPts val="2800"/>
              <a:buFont typeface="Arial"/>
              <a:buNone/>
            </a:pPr>
            <a:r>
              <a:rPr lang="es-CL" sz="3200" b="1" i="0" u="none" strike="noStrike" cap="none">
                <a:solidFill>
                  <a:srgbClr val="E9CA51"/>
                </a:solidFill>
                <a:latin typeface="Calibri"/>
                <a:ea typeface="Calibri"/>
                <a:cs typeface="Calibri"/>
                <a:sym typeface="Calibri"/>
              </a:rPr>
              <a:t>DOTACIÓN, HABILITACIÓN Y OCUPACIÓN DE CAMAS PEDIÁTRICAS SEGÚN NIVEL DE COMPLEJIDAD</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2400"/>
              <a:buFont typeface="Arial"/>
              <a:buNone/>
            </a:pPr>
            <a:r>
              <a:rPr lang="es-CL" sz="2800" b="0" i="0" u="none" strike="noStrike" cap="none">
                <a:solidFill>
                  <a:schemeClr val="lt1"/>
                </a:solidFill>
                <a:latin typeface="Calibri"/>
                <a:ea typeface="Calibri"/>
                <a:cs typeface="Calibri"/>
                <a:sym typeface="Calibri"/>
              </a:rPr>
              <a:t>Sector Público</a:t>
            </a:r>
            <a:endParaRPr sz="2800" b="0" i="0" u="none" strike="noStrike" cap="none">
              <a:solidFill>
                <a:srgbClr val="000000"/>
              </a:solidFill>
              <a:latin typeface="Calibri"/>
              <a:ea typeface="Calibri"/>
              <a:cs typeface="Calibri"/>
              <a:sym typeface="Calibri"/>
            </a:endParaRPr>
          </a:p>
        </p:txBody>
      </p:sp>
      <p:graphicFrame>
        <p:nvGraphicFramePr>
          <p:cNvPr id="162" name="Google Shape;162;p48"/>
          <p:cNvGraphicFramePr/>
          <p:nvPr>
            <p:extLst>
              <p:ext uri="{D42A27DB-BD31-4B8C-83A1-F6EECF244321}">
                <p14:modId xmlns:p14="http://schemas.microsoft.com/office/powerpoint/2010/main" val="2529321796"/>
              </p:ext>
            </p:extLst>
          </p:nvPr>
        </p:nvGraphicFramePr>
        <p:xfrm>
          <a:off x="1482196" y="1812544"/>
          <a:ext cx="8390750" cy="3351400"/>
        </p:xfrm>
        <a:graphic>
          <a:graphicData uri="http://schemas.openxmlformats.org/drawingml/2006/table">
            <a:tbl>
              <a:tblPr>
                <a:noFill/>
                <a:tableStyleId>{BFD1AB74-D5C7-4C80-AE3C-BDE7CA913F8C}</a:tableStyleId>
              </a:tblPr>
              <a:tblGrid>
                <a:gridCol w="2006475">
                  <a:extLst>
                    <a:ext uri="{9D8B030D-6E8A-4147-A177-3AD203B41FA5}">
                      <a16:colId xmlns:a16="http://schemas.microsoft.com/office/drawing/2014/main" val="20000"/>
                    </a:ext>
                  </a:extLst>
                </a:gridCol>
                <a:gridCol w="1467725">
                  <a:extLst>
                    <a:ext uri="{9D8B030D-6E8A-4147-A177-3AD203B41FA5}">
                      <a16:colId xmlns:a16="http://schemas.microsoft.com/office/drawing/2014/main" val="20002"/>
                    </a:ext>
                  </a:extLst>
                </a:gridCol>
                <a:gridCol w="1431225">
                  <a:extLst>
                    <a:ext uri="{9D8B030D-6E8A-4147-A177-3AD203B41FA5}">
                      <a16:colId xmlns:a16="http://schemas.microsoft.com/office/drawing/2014/main" val="20003"/>
                    </a:ext>
                  </a:extLst>
                </a:gridCol>
                <a:gridCol w="1550500">
                  <a:extLst>
                    <a:ext uri="{9D8B030D-6E8A-4147-A177-3AD203B41FA5}">
                      <a16:colId xmlns:a16="http://schemas.microsoft.com/office/drawing/2014/main" val="20004"/>
                    </a:ext>
                  </a:extLst>
                </a:gridCol>
                <a:gridCol w="1934825">
                  <a:extLst>
                    <a:ext uri="{9D8B030D-6E8A-4147-A177-3AD203B41FA5}">
                      <a16:colId xmlns:a16="http://schemas.microsoft.com/office/drawing/2014/main" val="20005"/>
                    </a:ext>
                  </a:extLst>
                </a:gridCol>
              </a:tblGrid>
              <a:tr h="911325">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Detalle</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Camas Habilitadas</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Camas Ocupadas</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Camas Disponibles</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 de ocupación</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extLst>
                  <a:ext uri="{0D108BD9-81ED-4DB2-BD59-A6C34878D82A}">
                    <a16:rowId xmlns:a16="http://schemas.microsoft.com/office/drawing/2014/main" val="10000"/>
                  </a:ext>
                </a:extLst>
              </a:tr>
              <a:tr h="699625">
                <a:tc>
                  <a:txBody>
                    <a:bodyPr/>
                    <a:lstStyle/>
                    <a:p>
                      <a:pPr marL="0" marR="0" lvl="0" indent="0" algn="ctr" rtl="0">
                        <a:lnSpc>
                          <a:spcPct val="107000"/>
                        </a:lnSpc>
                        <a:spcBef>
                          <a:spcPts val="0"/>
                        </a:spcBef>
                        <a:spcAft>
                          <a:spcPts val="0"/>
                        </a:spcAft>
                        <a:buClr>
                          <a:srgbClr val="000000"/>
                        </a:buClr>
                        <a:buSzPts val="1600"/>
                        <a:buFont typeface="Arial"/>
                        <a:buNone/>
                      </a:pPr>
                      <a:r>
                        <a:rPr lang="es-CL" sz="1800" b="0" u="none" strike="noStrike" cap="none">
                          <a:solidFill>
                            <a:schemeClr val="lt1"/>
                          </a:solidFill>
                          <a:latin typeface="Calibri"/>
                          <a:ea typeface="Calibri"/>
                          <a:cs typeface="Calibri"/>
                          <a:sym typeface="Calibri"/>
                        </a:rPr>
                        <a:t>Cuidados Básicos</a:t>
                      </a:r>
                      <a:endParaRPr sz="1800" b="0" u="none" strike="noStrike" cap="none">
                        <a:solidFill>
                          <a:schemeClr val="lt1"/>
                        </a:solidFill>
                        <a:latin typeface="Calibri"/>
                        <a:ea typeface="Calibri"/>
                        <a:cs typeface="Calibri"/>
                        <a:sym typeface="Calibri"/>
                      </a:endParaRPr>
                    </a:p>
                  </a:txBody>
                  <a:tcPr marL="19125" marR="229500" marT="18360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958</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516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442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53,9%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1"/>
                  </a:ext>
                </a:extLst>
              </a:tr>
              <a:tr h="574775">
                <a:tc>
                  <a:txBody>
                    <a:bodyPr/>
                    <a:lstStyle/>
                    <a:p>
                      <a:pPr marL="0" marR="0" lvl="0" indent="0" algn="ctr" rtl="0">
                        <a:lnSpc>
                          <a:spcPct val="107000"/>
                        </a:lnSpc>
                        <a:spcBef>
                          <a:spcPts val="0"/>
                        </a:spcBef>
                        <a:spcAft>
                          <a:spcPts val="0"/>
                        </a:spcAft>
                        <a:buClr>
                          <a:srgbClr val="000000"/>
                        </a:buClr>
                        <a:buSzPts val="1600"/>
                        <a:buFont typeface="Arial"/>
                        <a:buNone/>
                      </a:pPr>
                      <a:r>
                        <a:rPr lang="es-CL" sz="1800" b="0" u="none" strike="noStrike" cap="none">
                          <a:solidFill>
                            <a:schemeClr val="lt1"/>
                          </a:solidFill>
                          <a:latin typeface="Calibri"/>
                          <a:ea typeface="Calibri"/>
                          <a:cs typeface="Calibri"/>
                          <a:sym typeface="Calibri"/>
                        </a:rPr>
                        <a:t>Cuidados Medios</a:t>
                      </a:r>
                      <a:endParaRPr sz="1800" b="0" u="none" strike="noStrike" cap="none">
                        <a:solidFill>
                          <a:schemeClr val="lt1"/>
                        </a:solidFill>
                        <a:latin typeface="Calibri"/>
                        <a:ea typeface="Calibri"/>
                        <a:cs typeface="Calibri"/>
                        <a:sym typeface="Calibri"/>
                      </a:endParaRPr>
                    </a:p>
                  </a:txBody>
                  <a:tcPr marL="19125" marR="229500" marT="18360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1.600</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1.166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434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72,9%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2"/>
                  </a:ext>
                </a:extLst>
              </a:tr>
              <a:tr h="574775">
                <a:tc>
                  <a:txBody>
                    <a:bodyPr/>
                    <a:lstStyle/>
                    <a:p>
                      <a:pPr marL="0" marR="0" lvl="0" indent="0" algn="ctr" rtl="0">
                        <a:lnSpc>
                          <a:spcPct val="107000"/>
                        </a:lnSpc>
                        <a:spcBef>
                          <a:spcPts val="0"/>
                        </a:spcBef>
                        <a:spcAft>
                          <a:spcPts val="0"/>
                        </a:spcAft>
                        <a:buClr>
                          <a:srgbClr val="000000"/>
                        </a:buClr>
                        <a:buSzPts val="1600"/>
                        <a:buFont typeface="Arial"/>
                        <a:buNone/>
                      </a:pPr>
                      <a:r>
                        <a:rPr lang="es-CL" sz="1800" b="0" u="none" strike="noStrike" cap="none">
                          <a:solidFill>
                            <a:schemeClr val="lt1"/>
                          </a:solidFill>
                          <a:latin typeface="Calibri"/>
                          <a:ea typeface="Calibri"/>
                          <a:cs typeface="Calibri"/>
                          <a:sym typeface="Calibri"/>
                        </a:rPr>
                        <a:t>Cuidados Críticos</a:t>
                      </a:r>
                      <a:endParaRPr sz="1800" b="0" u="none" strike="noStrike" cap="none">
                        <a:solidFill>
                          <a:schemeClr val="lt1"/>
                        </a:solidFill>
                        <a:latin typeface="Calibri"/>
                        <a:ea typeface="Calibri"/>
                        <a:cs typeface="Calibri"/>
                        <a:sym typeface="Calibri"/>
                      </a:endParaRPr>
                    </a:p>
                  </a:txBody>
                  <a:tcPr marL="19125" marR="229500" marT="18360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528</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344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184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65,2%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3"/>
                  </a:ext>
                </a:extLst>
              </a:tr>
              <a:tr h="590900">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chemeClr val="lt1"/>
                          </a:solidFill>
                          <a:latin typeface="Calibri"/>
                          <a:ea typeface="Calibri"/>
                          <a:cs typeface="Calibri"/>
                          <a:sym typeface="Calibri"/>
                        </a:rPr>
                        <a:t>Total</a:t>
                      </a:r>
                      <a:endParaRPr sz="1800" b="1" u="none" strike="noStrike" cap="none">
                        <a:solidFill>
                          <a:schemeClr val="lt1"/>
                        </a:solidFill>
                        <a:latin typeface="Calibri"/>
                        <a:ea typeface="Calibri"/>
                        <a:cs typeface="Calibri"/>
                        <a:sym typeface="Calibri"/>
                      </a:endParaRPr>
                    </a:p>
                  </a:txBody>
                  <a:tcPr marL="19125" marR="229500" marT="18360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3.086</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2.026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1.060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65,7%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4"/>
                  </a:ext>
                </a:extLst>
              </a:tr>
            </a:tbl>
          </a:graphicData>
        </a:graphic>
      </p:graphicFrame>
      <p:sp>
        <p:nvSpPr>
          <p:cNvPr id="163" name="Google Shape;163;p48"/>
          <p:cNvSpPr txBox="1"/>
          <p:nvPr/>
        </p:nvSpPr>
        <p:spPr>
          <a:xfrm>
            <a:off x="936217" y="5448781"/>
            <a:ext cx="94827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Fuente: Reporte Consolidado Camas Críticas Pediátricas, 1 de mayo 2024.</a:t>
            </a:r>
            <a:endParaRPr lang="es-CL"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518717" y="678398"/>
            <a:ext cx="10515600" cy="92180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9CA51"/>
              </a:buClr>
              <a:buSzPts val="3600"/>
              <a:buFont typeface="Arial"/>
              <a:buNone/>
            </a:pPr>
            <a:r>
              <a:rPr lang="es-CL" sz="3600" b="1" i="0" u="none" strike="noStrike" cap="none">
                <a:solidFill>
                  <a:srgbClr val="E9CA51"/>
                </a:solidFill>
                <a:latin typeface="Arial"/>
                <a:ea typeface="Arial"/>
                <a:cs typeface="Arial"/>
                <a:sym typeface="Arial"/>
              </a:rPr>
              <a:t>SITUACIÓN CAMAS CRÍTICAS ADULTOS</a:t>
            </a:r>
            <a:endParaRPr sz="2000" b="1" i="0" u="none" strike="noStrike" cap="none">
              <a:solidFill>
                <a:srgbClr val="E9CA51"/>
              </a:solidFill>
              <a:latin typeface="Arial"/>
              <a:ea typeface="Arial"/>
              <a:cs typeface="Arial"/>
              <a:sym typeface="Arial"/>
            </a:endParaRPr>
          </a:p>
        </p:txBody>
      </p:sp>
      <p:sp>
        <p:nvSpPr>
          <p:cNvPr id="170" name="Google Shape;170;p9"/>
          <p:cNvSpPr txBox="1">
            <a:spLocks noGrp="1"/>
          </p:cNvSpPr>
          <p:nvPr>
            <p:ph type="body" idx="1"/>
          </p:nvPr>
        </p:nvSpPr>
        <p:spPr>
          <a:xfrm>
            <a:off x="302683" y="1504881"/>
            <a:ext cx="11370600" cy="5262300"/>
          </a:xfrm>
          <a:prstGeom prst="rect">
            <a:avLst/>
          </a:prstGeom>
          <a:noFill/>
          <a:ln>
            <a:noFill/>
          </a:ln>
        </p:spPr>
        <p:txBody>
          <a:bodyPr spcFirstLastPara="1" wrap="square" lIns="91425" tIns="45700" rIns="91425" bIns="45700" anchor="t" anchorCtr="0">
            <a:normAutofit/>
          </a:bodyPr>
          <a:lstStyle/>
          <a:p>
            <a:pPr marL="228600" lvl="0" indent="-192841" algn="just" rtl="0">
              <a:lnSpc>
                <a:spcPct val="120000"/>
              </a:lnSpc>
              <a:spcBef>
                <a:spcPts val="0"/>
              </a:spcBef>
              <a:spcAft>
                <a:spcPts val="0"/>
              </a:spcAft>
              <a:buClr>
                <a:srgbClr val="E9CA51"/>
              </a:buClr>
              <a:buSzPct val="136216"/>
              <a:buChar char="•"/>
            </a:pPr>
            <a:r>
              <a:rPr lang="es-CL" sz="2000">
                <a:solidFill>
                  <a:schemeClr val="lt1"/>
                </a:solidFill>
                <a:latin typeface="Calibri"/>
                <a:ea typeface="Calibri"/>
                <a:cs typeface="Calibri"/>
                <a:sym typeface="Calibri"/>
              </a:rPr>
              <a:t>Al </a:t>
            </a:r>
            <a:r>
              <a:rPr lang="es-CL" sz="2000"/>
              <a:t>1 de mayo 2024</a:t>
            </a:r>
            <a:r>
              <a:rPr lang="es-CL" sz="2000">
                <a:solidFill>
                  <a:schemeClr val="lt1"/>
                </a:solidFill>
                <a:latin typeface="Calibri"/>
                <a:ea typeface="Calibri"/>
                <a:cs typeface="Calibri"/>
                <a:sym typeface="Calibri"/>
              </a:rPr>
              <a:t>, hay </a:t>
            </a:r>
            <a:r>
              <a:rPr lang="es-CL" sz="2000">
                <a:solidFill>
                  <a:schemeClr val="lt1"/>
                </a:solidFill>
              </a:rPr>
              <a:t>4.065 </a:t>
            </a:r>
            <a:r>
              <a:rPr lang="es-CL" sz="2000">
                <a:solidFill>
                  <a:schemeClr val="lt1"/>
                </a:solidFill>
                <a:latin typeface="Calibri"/>
                <a:ea typeface="Calibri"/>
                <a:cs typeface="Calibri"/>
                <a:sym typeface="Calibri"/>
              </a:rPr>
              <a:t>camas críticas adulto habilitadas en el Sistema </a:t>
            </a:r>
            <a:r>
              <a:rPr lang="es-CL" sz="2000">
                <a:latin typeface="Calibri"/>
                <a:ea typeface="Calibri"/>
                <a:cs typeface="Calibri"/>
                <a:sym typeface="Calibri"/>
              </a:rPr>
              <a:t>I</a:t>
            </a:r>
            <a:r>
              <a:rPr lang="es-CL" sz="2000">
                <a:solidFill>
                  <a:schemeClr val="lt1"/>
                </a:solidFill>
                <a:latin typeface="Calibri"/>
                <a:ea typeface="Calibri"/>
                <a:cs typeface="Calibri"/>
                <a:sym typeface="Calibri"/>
              </a:rPr>
              <a:t>ntegrado de camas críticas adultos de la Red </a:t>
            </a:r>
            <a:r>
              <a:rPr lang="es-CL" sz="2000">
                <a:latin typeface="Calibri"/>
                <a:ea typeface="Calibri"/>
                <a:cs typeface="Calibri"/>
                <a:sym typeface="Calibri"/>
              </a:rPr>
              <a:t>A</a:t>
            </a:r>
            <a:r>
              <a:rPr lang="es-CL" sz="2000">
                <a:solidFill>
                  <a:schemeClr val="lt1"/>
                </a:solidFill>
                <a:latin typeface="Calibri"/>
                <a:ea typeface="Calibri"/>
                <a:cs typeface="Calibri"/>
                <a:sym typeface="Calibri"/>
              </a:rPr>
              <a:t>sistencial.</a:t>
            </a:r>
            <a:endParaRPr sz="2000">
              <a:latin typeface="Calibri"/>
              <a:ea typeface="Calibri"/>
              <a:cs typeface="Calibri"/>
              <a:sym typeface="Calibri"/>
            </a:endParaRPr>
          </a:p>
          <a:p>
            <a:pPr marL="228600" lvl="0" indent="-192841" algn="just" rtl="0">
              <a:lnSpc>
                <a:spcPct val="120000"/>
              </a:lnSpc>
              <a:spcBef>
                <a:spcPts val="600"/>
              </a:spcBef>
              <a:spcAft>
                <a:spcPts val="0"/>
              </a:spcAft>
              <a:buClr>
                <a:srgbClr val="E9CA51"/>
              </a:buClr>
              <a:buSzPct val="136216"/>
              <a:buChar char="•"/>
            </a:pPr>
            <a:r>
              <a:rPr lang="es-CL" sz="2000">
                <a:solidFill>
                  <a:schemeClr val="lt1"/>
                </a:solidFill>
                <a:latin typeface="Calibri"/>
                <a:ea typeface="Calibri"/>
                <a:cs typeface="Calibri"/>
                <a:sym typeface="Calibri"/>
              </a:rPr>
              <a:t>La ocupación total alcanza las </a:t>
            </a:r>
            <a:r>
              <a:rPr lang="es-CL" sz="2000">
                <a:latin typeface="Calibri"/>
                <a:ea typeface="Calibri"/>
                <a:cs typeface="Calibri"/>
                <a:sym typeface="Calibri"/>
              </a:rPr>
              <a:t>3.601 </a:t>
            </a:r>
            <a:r>
              <a:rPr lang="es-CL" sz="2000">
                <a:solidFill>
                  <a:schemeClr val="lt1"/>
                </a:solidFill>
                <a:latin typeface="Calibri"/>
                <a:ea typeface="Calibri"/>
                <a:cs typeface="Calibri"/>
                <a:sym typeface="Calibri"/>
              </a:rPr>
              <a:t>camas críticas adulto correspondientes al </a:t>
            </a:r>
            <a:r>
              <a:rPr lang="es-CL" sz="2000"/>
              <a:t>88,6%</a:t>
            </a:r>
            <a:r>
              <a:rPr lang="es-CL" sz="2000">
                <a:solidFill>
                  <a:schemeClr val="lt1"/>
                </a:solidFill>
                <a:latin typeface="Calibri"/>
                <a:ea typeface="Calibri"/>
                <a:cs typeface="Calibri"/>
                <a:sym typeface="Calibri"/>
              </a:rPr>
              <a:t> del total disponible (90,5%</a:t>
            </a:r>
            <a:r>
              <a:rPr lang="es-CL" sz="2000">
                <a:latin typeface="Calibri"/>
                <a:ea typeface="Calibri"/>
                <a:cs typeface="Calibri"/>
                <a:sym typeface="Calibri"/>
              </a:rPr>
              <a:t> en el sector público y 84,7% en el sector privado</a:t>
            </a:r>
            <a:r>
              <a:rPr lang="es-CL" sz="2000">
                <a:solidFill>
                  <a:schemeClr val="lt1"/>
                </a:solidFill>
                <a:latin typeface="Calibri"/>
                <a:ea typeface="Calibri"/>
                <a:cs typeface="Calibri"/>
                <a:sym typeface="Calibri"/>
              </a:rPr>
              <a:t>).</a:t>
            </a:r>
          </a:p>
          <a:p>
            <a:pPr marL="228600" lvl="0" indent="-192841" algn="just" rtl="0">
              <a:lnSpc>
                <a:spcPct val="120000"/>
              </a:lnSpc>
              <a:spcBef>
                <a:spcPts val="600"/>
              </a:spcBef>
              <a:spcAft>
                <a:spcPts val="0"/>
              </a:spcAft>
              <a:buClr>
                <a:srgbClr val="E9CA51"/>
              </a:buClr>
              <a:buSzPct val="136216"/>
              <a:buChar char="•"/>
            </a:pPr>
            <a:r>
              <a:rPr lang="es-CL" sz="2000">
                <a:solidFill>
                  <a:schemeClr val="lt1"/>
                </a:solidFill>
                <a:latin typeface="Calibri"/>
                <a:ea typeface="Calibri"/>
                <a:cs typeface="Calibri"/>
                <a:sym typeface="Calibri"/>
              </a:rPr>
              <a:t>El </a:t>
            </a:r>
            <a:r>
              <a:rPr lang="es-CL" sz="2000"/>
              <a:t>52,6</a:t>
            </a:r>
            <a:r>
              <a:rPr lang="es-CL" sz="2000">
                <a:solidFill>
                  <a:schemeClr val="lt1"/>
                </a:solidFill>
                <a:latin typeface="Calibri"/>
                <a:ea typeface="Calibri"/>
                <a:cs typeface="Calibri"/>
                <a:sym typeface="Calibri"/>
              </a:rPr>
              <a:t>% de los pacientes en UCI están con ventilación mecánica.</a:t>
            </a:r>
            <a:endParaRPr sz="2000"/>
          </a:p>
          <a:p>
            <a:pPr marL="228600" lvl="0" indent="-192841" algn="just" rtl="0">
              <a:lnSpc>
                <a:spcPct val="120000"/>
              </a:lnSpc>
              <a:spcBef>
                <a:spcPts val="600"/>
              </a:spcBef>
              <a:spcAft>
                <a:spcPts val="0"/>
              </a:spcAft>
              <a:buClr>
                <a:srgbClr val="E9CA51"/>
              </a:buClr>
              <a:buSzPct val="136216"/>
              <a:buChar char="•"/>
            </a:pPr>
            <a:r>
              <a:rPr lang="es-CL" sz="2000">
                <a:solidFill>
                  <a:schemeClr val="bg1"/>
                </a:solidFill>
                <a:latin typeface="Calibri"/>
                <a:ea typeface="Calibri"/>
                <a:cs typeface="Calibri"/>
                <a:sym typeface="Calibri"/>
              </a:rPr>
              <a:t>Actualmente el </a:t>
            </a:r>
            <a:r>
              <a:rPr lang="es-CL" sz="2000">
                <a:solidFill>
                  <a:schemeClr val="bg1"/>
                </a:solidFill>
              </a:rPr>
              <a:t>11,3</a:t>
            </a:r>
            <a:r>
              <a:rPr lang="es-CL" sz="2000">
                <a:solidFill>
                  <a:schemeClr val="bg1"/>
                </a:solidFill>
                <a:latin typeface="Calibri"/>
                <a:ea typeface="Calibri"/>
                <a:cs typeface="Calibri"/>
                <a:sym typeface="Calibri"/>
              </a:rPr>
              <a:t>% de las personas hospitalizadas en camas críticas adultos corresponde a patologías respiratorias</a:t>
            </a:r>
            <a:r>
              <a:rPr lang="es-MX" sz="2000">
                <a:solidFill>
                  <a:schemeClr val="bg1"/>
                </a:solidFill>
                <a:latin typeface="Calibri"/>
                <a:ea typeface="Calibri"/>
                <a:cs typeface="Calibri"/>
                <a:sym typeface="Calibri"/>
              </a:rPr>
              <a:t>.</a:t>
            </a:r>
            <a:endParaRPr sz="2000">
              <a:solidFill>
                <a:schemeClr val="bg1"/>
              </a:solidFill>
            </a:endParaRPr>
          </a:p>
          <a:p>
            <a:pPr marL="228600" lvl="0" indent="-218817" algn="just" rtl="0">
              <a:lnSpc>
                <a:spcPct val="120000"/>
              </a:lnSpc>
              <a:spcBef>
                <a:spcPts val="600"/>
              </a:spcBef>
              <a:spcAft>
                <a:spcPts val="0"/>
              </a:spcAft>
              <a:buClr>
                <a:srgbClr val="E9CA51"/>
              </a:buClr>
              <a:buSzPct val="102702"/>
              <a:buChar char="•"/>
            </a:pPr>
            <a:r>
              <a:rPr lang="es-CL" sz="2000">
                <a:latin typeface="Calibri"/>
                <a:ea typeface="Calibri"/>
                <a:cs typeface="Calibri"/>
                <a:sym typeface="Calibri"/>
              </a:rPr>
              <a:t>La ocupación del Sistema Integrado de camas críticas adulto varía a nivel regional desde un </a:t>
            </a:r>
            <a:r>
              <a:rPr lang="es-CL" sz="2000"/>
              <a:t>55,8%</a:t>
            </a:r>
            <a:r>
              <a:rPr lang="es-CL" sz="2000">
                <a:latin typeface="Calibri"/>
                <a:ea typeface="Calibri"/>
                <a:cs typeface="Calibri"/>
                <a:sym typeface="Calibri"/>
              </a:rPr>
              <a:t> en la Región de Magallanes hasta 92,5% en la Región </a:t>
            </a:r>
            <a:r>
              <a:rPr lang="es-CL" sz="2000"/>
              <a:t>de Los Ríos.</a:t>
            </a:r>
            <a:r>
              <a:rPr lang="es-CL" sz="2000">
                <a:latin typeface="Calibri"/>
                <a:ea typeface="Calibri"/>
                <a:cs typeface="Calibri"/>
                <a:sym typeface="Calibri"/>
              </a:rPr>
              <a:t> Según Servicios de Salud varía desde un </a:t>
            </a:r>
            <a:r>
              <a:rPr lang="es-CL" sz="2000"/>
              <a:t>55,8</a:t>
            </a:r>
            <a:r>
              <a:rPr lang="es-CL" sz="2000">
                <a:latin typeface="Calibri"/>
                <a:ea typeface="Calibri"/>
                <a:cs typeface="Calibri"/>
                <a:sym typeface="Calibri"/>
              </a:rPr>
              <a:t>% en el Servicio de Salud Magallanes</a:t>
            </a:r>
            <a:r>
              <a:rPr lang="es-CL" sz="2000"/>
              <a:t> </a:t>
            </a:r>
            <a:r>
              <a:rPr lang="es-CL" sz="2000">
                <a:latin typeface="Calibri"/>
                <a:ea typeface="Calibri"/>
                <a:cs typeface="Calibri"/>
                <a:sym typeface="Calibri"/>
              </a:rPr>
              <a:t>hasta 100% en el Servicio de Salud Metropolitano Norte y Metropolitano Sur.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1218028" y="63241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4C967"/>
              </a:buClr>
              <a:buSzPts val="3600"/>
              <a:buFont typeface="Calibri"/>
              <a:buNone/>
            </a:pPr>
            <a:r>
              <a:rPr lang="es-CL"/>
              <a:t>CAMAS CRÍTICAS </a:t>
            </a:r>
            <a:r>
              <a:rPr lang="es-CL" sz="3600"/>
              <a:t>ADULTOS</a:t>
            </a:r>
            <a:br>
              <a:rPr lang="es-CL"/>
            </a:br>
            <a:r>
              <a:rPr lang="es-CL" sz="2800" b="0">
                <a:solidFill>
                  <a:schemeClr val="lt1"/>
                </a:solidFill>
              </a:rPr>
              <a:t>Sistema Integrado Red Asistencial</a:t>
            </a:r>
            <a:endParaRPr b="0">
              <a:solidFill>
                <a:schemeClr val="lt1"/>
              </a:solidFill>
            </a:endParaRPr>
          </a:p>
        </p:txBody>
      </p:sp>
      <p:graphicFrame>
        <p:nvGraphicFramePr>
          <p:cNvPr id="179" name="Google Shape;179;p10"/>
          <p:cNvGraphicFramePr/>
          <p:nvPr>
            <p:extLst>
              <p:ext uri="{D42A27DB-BD31-4B8C-83A1-F6EECF244321}">
                <p14:modId xmlns:p14="http://schemas.microsoft.com/office/powerpoint/2010/main" val="3992410318"/>
              </p:ext>
            </p:extLst>
          </p:nvPr>
        </p:nvGraphicFramePr>
        <p:xfrm>
          <a:off x="1218028" y="1957977"/>
          <a:ext cx="8928000" cy="2880000"/>
        </p:xfrm>
        <a:graphic>
          <a:graphicData uri="http://schemas.openxmlformats.org/drawingml/2006/table">
            <a:tbl>
              <a:tblPr>
                <a:noFill/>
                <a:tableStyleId>{BFD1AB74-D5C7-4C80-AE3C-BDE7CA913F8C}</a:tableStyleId>
              </a:tblPr>
              <a:tblGrid>
                <a:gridCol w="2232000">
                  <a:extLst>
                    <a:ext uri="{9D8B030D-6E8A-4147-A177-3AD203B41FA5}">
                      <a16:colId xmlns:a16="http://schemas.microsoft.com/office/drawing/2014/main" val="20000"/>
                    </a:ext>
                  </a:extLst>
                </a:gridCol>
                <a:gridCol w="2232000">
                  <a:extLst>
                    <a:ext uri="{9D8B030D-6E8A-4147-A177-3AD203B41FA5}">
                      <a16:colId xmlns:a16="http://schemas.microsoft.com/office/drawing/2014/main" val="20001"/>
                    </a:ext>
                  </a:extLst>
                </a:gridCol>
                <a:gridCol w="2232000">
                  <a:extLst>
                    <a:ext uri="{9D8B030D-6E8A-4147-A177-3AD203B41FA5}">
                      <a16:colId xmlns:a16="http://schemas.microsoft.com/office/drawing/2014/main" val="20002"/>
                    </a:ext>
                  </a:extLst>
                </a:gridCol>
                <a:gridCol w="2232000">
                  <a:extLst>
                    <a:ext uri="{9D8B030D-6E8A-4147-A177-3AD203B41FA5}">
                      <a16:colId xmlns:a16="http://schemas.microsoft.com/office/drawing/2014/main" val="20003"/>
                    </a:ext>
                  </a:extLst>
                </a:gridCol>
              </a:tblGrid>
              <a:tr h="720000">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Detalle</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Camas habilitadas</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Camas ocupadas</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 de ocupación</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extLst>
                  <a:ext uri="{0D108BD9-81ED-4DB2-BD59-A6C34878D82A}">
                    <a16:rowId xmlns:a16="http://schemas.microsoft.com/office/drawing/2014/main" val="10000"/>
                  </a:ext>
                </a:extLst>
              </a:tr>
              <a:tr h="720000">
                <a:tc>
                  <a:txBody>
                    <a:bodyPr/>
                    <a:lstStyle/>
                    <a:p>
                      <a:pPr marL="0" marR="0" lvl="0" indent="0" algn="ctr" rtl="0">
                        <a:lnSpc>
                          <a:spcPct val="107000"/>
                        </a:lnSpc>
                        <a:spcBef>
                          <a:spcPts val="0"/>
                        </a:spcBef>
                        <a:spcAft>
                          <a:spcPts val="0"/>
                        </a:spcAft>
                        <a:buClr>
                          <a:srgbClr val="000000"/>
                        </a:buClr>
                        <a:buSzPts val="1600"/>
                        <a:buFont typeface="Arial"/>
                        <a:buNone/>
                      </a:pPr>
                      <a:r>
                        <a:rPr lang="es-CL" sz="1800" b="0" u="none" strike="noStrike" cap="none">
                          <a:solidFill>
                            <a:schemeClr val="lt1"/>
                          </a:solidFill>
                          <a:latin typeface="Calibri"/>
                          <a:ea typeface="Calibri"/>
                          <a:cs typeface="Calibri"/>
                          <a:sym typeface="Calibri"/>
                        </a:rPr>
                        <a:t>Sector Público  </a:t>
                      </a:r>
                      <a:endParaRPr sz="1800" b="0" u="none" strike="noStrike" cap="none">
                        <a:solidFill>
                          <a:schemeClr val="lt1"/>
                        </a:solidFill>
                        <a:latin typeface="Calibri"/>
                        <a:ea typeface="Calibri"/>
                        <a:cs typeface="Calibri"/>
                        <a:sym typeface="Calibri"/>
                      </a:endParaRPr>
                    </a:p>
                  </a:txBody>
                  <a:tcPr marL="19125" marR="229500" marT="18360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2.716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2.459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90,5%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1"/>
                  </a:ext>
                </a:extLst>
              </a:tr>
              <a:tr h="720000">
                <a:tc>
                  <a:txBody>
                    <a:bodyPr/>
                    <a:lstStyle/>
                    <a:p>
                      <a:pPr marL="0" marR="0" lvl="0" indent="0" algn="ctr" rtl="0">
                        <a:lnSpc>
                          <a:spcPct val="107000"/>
                        </a:lnSpc>
                        <a:spcBef>
                          <a:spcPts val="0"/>
                        </a:spcBef>
                        <a:spcAft>
                          <a:spcPts val="0"/>
                        </a:spcAft>
                        <a:buClr>
                          <a:srgbClr val="000000"/>
                        </a:buClr>
                        <a:buSzPts val="1600"/>
                        <a:buFont typeface="Arial"/>
                        <a:buNone/>
                      </a:pPr>
                      <a:r>
                        <a:rPr lang="es-CL" sz="1800" b="0" u="none" strike="noStrike" cap="none">
                          <a:solidFill>
                            <a:schemeClr val="lt1"/>
                          </a:solidFill>
                          <a:latin typeface="Calibri"/>
                          <a:ea typeface="Calibri"/>
                          <a:cs typeface="Calibri"/>
                          <a:sym typeface="Calibri"/>
                        </a:rPr>
                        <a:t>Sector Privado  </a:t>
                      </a:r>
                      <a:endParaRPr sz="1800" b="0" u="none" strike="noStrike" cap="none">
                        <a:solidFill>
                          <a:schemeClr val="lt1"/>
                        </a:solidFill>
                        <a:latin typeface="Calibri"/>
                        <a:ea typeface="Calibri"/>
                        <a:cs typeface="Calibri"/>
                        <a:sym typeface="Calibri"/>
                      </a:endParaRPr>
                    </a:p>
                  </a:txBody>
                  <a:tcPr marL="19125" marR="229500" marT="18360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1.349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1.142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84,7%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2"/>
                  </a:ext>
                </a:extLst>
              </a:tr>
              <a:tr h="720000">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chemeClr val="lt1"/>
                          </a:solidFill>
                          <a:latin typeface="Calibri"/>
                          <a:ea typeface="Calibri"/>
                          <a:cs typeface="Calibri"/>
                          <a:sym typeface="Calibri"/>
                        </a:rPr>
                        <a:t>Total</a:t>
                      </a:r>
                      <a:endParaRPr sz="1800" b="1" u="none" strike="noStrike" cap="none">
                        <a:solidFill>
                          <a:schemeClr val="lt1"/>
                        </a:solidFill>
                        <a:latin typeface="Calibri"/>
                        <a:ea typeface="Calibri"/>
                        <a:cs typeface="Calibri"/>
                        <a:sym typeface="Calibri"/>
                      </a:endParaRPr>
                    </a:p>
                  </a:txBody>
                  <a:tcPr marL="19125" marR="229500" marT="18360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4.065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3.601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88,6%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3"/>
                  </a:ext>
                </a:extLst>
              </a:tr>
            </a:tbl>
          </a:graphicData>
        </a:graphic>
      </p:graphicFrame>
      <p:sp>
        <p:nvSpPr>
          <p:cNvPr id="183" name="Google Shape;183;p10"/>
          <p:cNvSpPr txBox="1"/>
          <p:nvPr/>
        </p:nvSpPr>
        <p:spPr>
          <a:xfrm>
            <a:off x="1218028" y="4900024"/>
            <a:ext cx="94827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Fuente: Reporte Consolidado Camas Críticas Adulto, 1 de mayo 2024.</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title"/>
          </p:nvPr>
        </p:nvSpPr>
        <p:spPr>
          <a:xfrm>
            <a:off x="1271713"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4C967"/>
              </a:buClr>
              <a:buSzPct val="100000"/>
              <a:buFont typeface="Calibri"/>
              <a:buNone/>
            </a:pPr>
            <a:r>
              <a:rPr lang="es-CL"/>
              <a:t>CAMAS CRÍTICAS ADULTOS</a:t>
            </a:r>
            <a:br>
              <a:rPr lang="es-CL"/>
            </a:br>
            <a:r>
              <a:rPr lang="es-CL"/>
              <a:t>PACIENTES CON VENTILACIÓN MECÁNICA EN UCI</a:t>
            </a:r>
            <a:br>
              <a:rPr lang="es-CL"/>
            </a:br>
            <a:r>
              <a:rPr lang="es-CL" sz="3100" b="0">
                <a:solidFill>
                  <a:schemeClr val="lt1"/>
                </a:solidFill>
              </a:rPr>
              <a:t>Sistema Integrado Red Asistencial</a:t>
            </a:r>
            <a:endParaRPr/>
          </a:p>
        </p:txBody>
      </p:sp>
      <p:graphicFrame>
        <p:nvGraphicFramePr>
          <p:cNvPr id="200" name="Google Shape;200;p12"/>
          <p:cNvGraphicFramePr/>
          <p:nvPr>
            <p:extLst>
              <p:ext uri="{D42A27DB-BD31-4B8C-83A1-F6EECF244321}">
                <p14:modId xmlns:p14="http://schemas.microsoft.com/office/powerpoint/2010/main" val="2814890816"/>
              </p:ext>
            </p:extLst>
          </p:nvPr>
        </p:nvGraphicFramePr>
        <p:xfrm>
          <a:off x="1354645" y="2107238"/>
          <a:ext cx="9223275" cy="2643524"/>
        </p:xfrm>
        <a:graphic>
          <a:graphicData uri="http://schemas.openxmlformats.org/drawingml/2006/table">
            <a:tbl>
              <a:tblPr>
                <a:noFill/>
                <a:tableStyleId>{BFD1AB74-D5C7-4C80-AE3C-BDE7CA913F8C}</a:tableStyleId>
              </a:tblPr>
              <a:tblGrid>
                <a:gridCol w="2119000">
                  <a:extLst>
                    <a:ext uri="{9D8B030D-6E8A-4147-A177-3AD203B41FA5}">
                      <a16:colId xmlns:a16="http://schemas.microsoft.com/office/drawing/2014/main" val="20000"/>
                    </a:ext>
                  </a:extLst>
                </a:gridCol>
                <a:gridCol w="2119000">
                  <a:extLst>
                    <a:ext uri="{9D8B030D-6E8A-4147-A177-3AD203B41FA5}">
                      <a16:colId xmlns:a16="http://schemas.microsoft.com/office/drawing/2014/main" val="20001"/>
                    </a:ext>
                  </a:extLst>
                </a:gridCol>
                <a:gridCol w="2119000">
                  <a:extLst>
                    <a:ext uri="{9D8B030D-6E8A-4147-A177-3AD203B41FA5}">
                      <a16:colId xmlns:a16="http://schemas.microsoft.com/office/drawing/2014/main" val="20002"/>
                    </a:ext>
                  </a:extLst>
                </a:gridCol>
                <a:gridCol w="2866275">
                  <a:extLst>
                    <a:ext uri="{9D8B030D-6E8A-4147-A177-3AD203B41FA5}">
                      <a16:colId xmlns:a16="http://schemas.microsoft.com/office/drawing/2014/main" val="20003"/>
                    </a:ext>
                  </a:extLst>
                </a:gridCol>
              </a:tblGrid>
              <a:tr h="720000">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Detalle</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Pacientes en UCI</a:t>
                      </a:r>
                      <a:endParaRPr sz="1400" u="none" strike="noStrike" cap="none"/>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Pacientes con ventilación mecánica en UCI</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 de pacientes con ventilación mecánica</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extLst>
                  <a:ext uri="{0D108BD9-81ED-4DB2-BD59-A6C34878D82A}">
                    <a16:rowId xmlns:a16="http://schemas.microsoft.com/office/drawing/2014/main" val="10000"/>
                  </a:ext>
                </a:extLst>
              </a:tr>
              <a:tr h="523325">
                <a:tc>
                  <a:txBody>
                    <a:bodyPr/>
                    <a:lstStyle/>
                    <a:p>
                      <a:pPr marL="0" marR="0" lvl="0" indent="0" algn="ctr" rtl="0">
                        <a:lnSpc>
                          <a:spcPct val="107000"/>
                        </a:lnSpc>
                        <a:spcBef>
                          <a:spcPts val="0"/>
                        </a:spcBef>
                        <a:spcAft>
                          <a:spcPts val="0"/>
                        </a:spcAft>
                        <a:buClr>
                          <a:srgbClr val="000000"/>
                        </a:buClr>
                        <a:buSzPts val="1600"/>
                        <a:buFont typeface="Arial"/>
                        <a:buNone/>
                      </a:pPr>
                      <a:r>
                        <a:rPr lang="es-CL" sz="1800" b="0" u="none" strike="noStrike" cap="none">
                          <a:solidFill>
                            <a:schemeClr val="lt1"/>
                          </a:solidFill>
                          <a:latin typeface="Calibri"/>
                          <a:ea typeface="Calibri"/>
                          <a:cs typeface="Calibri"/>
                          <a:sym typeface="Calibri"/>
                        </a:rPr>
                        <a:t>Sector Público  </a:t>
                      </a:r>
                      <a:endParaRPr sz="1800" b="0" u="none" strike="noStrike" cap="none">
                        <a:solidFill>
                          <a:schemeClr val="lt1"/>
                        </a:solidFill>
                        <a:latin typeface="Calibri"/>
                        <a:ea typeface="Calibri"/>
                        <a:cs typeface="Calibri"/>
                        <a:sym typeface="Calibri"/>
                      </a:endParaRPr>
                    </a:p>
                  </a:txBody>
                  <a:tcPr marL="19125" marR="229500" marT="183600" marB="0">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880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527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59,9%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1"/>
                  </a:ext>
                </a:extLst>
              </a:tr>
              <a:tr h="562700">
                <a:tc>
                  <a:txBody>
                    <a:bodyPr/>
                    <a:lstStyle/>
                    <a:p>
                      <a:pPr marL="0" marR="0" lvl="0" indent="0" algn="ctr" rtl="0">
                        <a:lnSpc>
                          <a:spcPct val="107000"/>
                        </a:lnSpc>
                        <a:spcBef>
                          <a:spcPts val="0"/>
                        </a:spcBef>
                        <a:spcAft>
                          <a:spcPts val="0"/>
                        </a:spcAft>
                        <a:buClr>
                          <a:srgbClr val="000000"/>
                        </a:buClr>
                        <a:buSzPts val="1600"/>
                        <a:buFont typeface="Arial"/>
                        <a:buNone/>
                      </a:pPr>
                      <a:r>
                        <a:rPr lang="es-CL" sz="1800" b="0" u="none" strike="noStrike" cap="none">
                          <a:solidFill>
                            <a:schemeClr val="lt1"/>
                          </a:solidFill>
                          <a:latin typeface="Calibri"/>
                          <a:ea typeface="Calibri"/>
                          <a:cs typeface="Calibri"/>
                          <a:sym typeface="Calibri"/>
                        </a:rPr>
                        <a:t>Sector Privado  </a:t>
                      </a:r>
                      <a:endParaRPr sz="1800" b="0" u="none" strike="noStrike" cap="none">
                        <a:solidFill>
                          <a:schemeClr val="lt1"/>
                        </a:solidFill>
                        <a:latin typeface="Calibri"/>
                        <a:ea typeface="Calibri"/>
                        <a:cs typeface="Calibri"/>
                        <a:sym typeface="Calibri"/>
                      </a:endParaRPr>
                    </a:p>
                  </a:txBody>
                  <a:tcPr marL="19125" marR="229500" marT="183600" marB="0">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401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147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36,7%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2"/>
                  </a:ext>
                </a:extLst>
              </a:tr>
              <a:tr h="506425">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chemeClr val="lt1"/>
                          </a:solidFill>
                          <a:latin typeface="Calibri"/>
                          <a:ea typeface="Calibri"/>
                          <a:cs typeface="Calibri"/>
                          <a:sym typeface="Calibri"/>
                        </a:rPr>
                        <a:t>Total</a:t>
                      </a:r>
                      <a:endParaRPr sz="1800" b="1" u="none" strike="noStrike" cap="none">
                        <a:solidFill>
                          <a:schemeClr val="lt1"/>
                        </a:solidFill>
                        <a:latin typeface="Calibri"/>
                        <a:ea typeface="Calibri"/>
                        <a:cs typeface="Calibri"/>
                        <a:sym typeface="Calibri"/>
                      </a:endParaRPr>
                    </a:p>
                  </a:txBody>
                  <a:tcPr marL="19125" marR="229500" marT="183600" marB="0">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1.281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674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52,6%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3"/>
                  </a:ext>
                </a:extLst>
              </a:tr>
            </a:tbl>
          </a:graphicData>
        </a:graphic>
      </p:graphicFrame>
      <p:sp>
        <p:nvSpPr>
          <p:cNvPr id="204" name="Google Shape;204;p12"/>
          <p:cNvSpPr txBox="1"/>
          <p:nvPr/>
        </p:nvSpPr>
        <p:spPr>
          <a:xfrm>
            <a:off x="1354645" y="4890168"/>
            <a:ext cx="948270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Fuente: Reporte Consolidado Camas Críticas Adulto, 1 de mayo 2024.</a:t>
            </a:r>
            <a:endParaRPr lang="es-CL"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
          <p:cNvSpPr txBox="1"/>
          <p:nvPr/>
        </p:nvSpPr>
        <p:spPr>
          <a:xfrm>
            <a:off x="1354645" y="4890168"/>
            <a:ext cx="948270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Fuente: Reporte Consolidado Camas Críticas Adulto, 1 de mayo 2024.</a:t>
            </a:r>
            <a:endParaRPr lang="es-CL" sz="1400" b="0" i="0" u="none" strike="noStrike" cap="none">
              <a:solidFill>
                <a:srgbClr val="000000"/>
              </a:solidFill>
              <a:latin typeface="Calibri"/>
              <a:ea typeface="Calibri"/>
              <a:cs typeface="Calibri"/>
              <a:sym typeface="Calibri"/>
            </a:endParaRPr>
          </a:p>
        </p:txBody>
      </p:sp>
      <p:sp>
        <p:nvSpPr>
          <p:cNvPr id="210" name="Google Shape;210;p3"/>
          <p:cNvSpPr txBox="1"/>
          <p:nvPr/>
        </p:nvSpPr>
        <p:spPr>
          <a:xfrm>
            <a:off x="896728" y="335290"/>
            <a:ext cx="8837676" cy="1508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s-CL" sz="3200" b="1" i="0" u="none" strike="noStrike" cap="none">
                <a:solidFill>
                  <a:srgbClr val="E4C967"/>
                </a:solidFill>
                <a:latin typeface="Calibri"/>
                <a:ea typeface="Calibri"/>
                <a:cs typeface="Calibri"/>
                <a:sym typeface="Calibri"/>
              </a:rPr>
              <a:t>CAMAS CRÍTICAS ADULTOS</a:t>
            </a:r>
            <a:br>
              <a:rPr lang="es-CL" sz="3200" b="1" i="0" u="none" strike="noStrike" cap="none">
                <a:solidFill>
                  <a:srgbClr val="E4C967"/>
                </a:solidFill>
                <a:latin typeface="Calibri"/>
                <a:ea typeface="Calibri"/>
                <a:cs typeface="Calibri"/>
                <a:sym typeface="Calibri"/>
              </a:rPr>
            </a:br>
            <a:r>
              <a:rPr lang="es-CL" sz="3200" b="1" i="0" u="none" strike="noStrike" cap="none">
                <a:solidFill>
                  <a:srgbClr val="E4C967"/>
                </a:solidFill>
                <a:latin typeface="Calibri"/>
                <a:ea typeface="Calibri"/>
                <a:cs typeface="Calibri"/>
                <a:sym typeface="Calibri"/>
              </a:rPr>
              <a:t>PACIENTES CON CAUSA RESPIRATORIA</a:t>
            </a:r>
            <a:br>
              <a:rPr lang="es-CL" sz="3200" b="1" i="0" u="none" strike="noStrike" cap="none">
                <a:solidFill>
                  <a:srgbClr val="E4C967"/>
                </a:solidFill>
                <a:latin typeface="Calibri"/>
                <a:ea typeface="Calibri"/>
                <a:cs typeface="Calibri"/>
                <a:sym typeface="Calibri"/>
              </a:rPr>
            </a:br>
            <a:r>
              <a:rPr lang="es-CL" sz="2800" b="0" i="0" u="none" strike="noStrike" cap="none">
                <a:solidFill>
                  <a:srgbClr val="FFFFFF"/>
                </a:solidFill>
                <a:latin typeface="Calibri"/>
                <a:ea typeface="Calibri"/>
                <a:cs typeface="Calibri"/>
                <a:sym typeface="Calibri"/>
              </a:rPr>
              <a:t>Sistema Integrado Red Asistencial</a:t>
            </a:r>
            <a:endParaRPr sz="1400" b="0" i="0" u="none" strike="noStrike" cap="none">
              <a:solidFill>
                <a:srgbClr val="000000"/>
              </a:solidFill>
              <a:latin typeface="Arial"/>
              <a:ea typeface="Arial"/>
              <a:cs typeface="Arial"/>
              <a:sym typeface="Arial"/>
            </a:endParaRPr>
          </a:p>
        </p:txBody>
      </p:sp>
      <p:graphicFrame>
        <p:nvGraphicFramePr>
          <p:cNvPr id="211" name="Google Shape;211;p3"/>
          <p:cNvGraphicFramePr/>
          <p:nvPr>
            <p:extLst>
              <p:ext uri="{D42A27DB-BD31-4B8C-83A1-F6EECF244321}">
                <p14:modId xmlns:p14="http://schemas.microsoft.com/office/powerpoint/2010/main" val="1562716476"/>
              </p:ext>
            </p:extLst>
          </p:nvPr>
        </p:nvGraphicFramePr>
        <p:xfrm>
          <a:off x="896728" y="2057137"/>
          <a:ext cx="9754775" cy="2743725"/>
        </p:xfrm>
        <a:graphic>
          <a:graphicData uri="http://schemas.openxmlformats.org/drawingml/2006/table">
            <a:tbl>
              <a:tblPr>
                <a:noFill/>
                <a:tableStyleId>{BFD1AB74-D5C7-4C80-AE3C-BDE7CA913F8C}</a:tableStyleId>
              </a:tblPr>
              <a:tblGrid>
                <a:gridCol w="2492525">
                  <a:extLst>
                    <a:ext uri="{9D8B030D-6E8A-4147-A177-3AD203B41FA5}">
                      <a16:colId xmlns:a16="http://schemas.microsoft.com/office/drawing/2014/main" val="20000"/>
                    </a:ext>
                  </a:extLst>
                </a:gridCol>
                <a:gridCol w="2206475">
                  <a:extLst>
                    <a:ext uri="{9D8B030D-6E8A-4147-A177-3AD203B41FA5}">
                      <a16:colId xmlns:a16="http://schemas.microsoft.com/office/drawing/2014/main" val="20001"/>
                    </a:ext>
                  </a:extLst>
                </a:gridCol>
                <a:gridCol w="2186600">
                  <a:extLst>
                    <a:ext uri="{9D8B030D-6E8A-4147-A177-3AD203B41FA5}">
                      <a16:colId xmlns:a16="http://schemas.microsoft.com/office/drawing/2014/main" val="20002"/>
                    </a:ext>
                  </a:extLst>
                </a:gridCol>
                <a:gridCol w="2869175">
                  <a:extLst>
                    <a:ext uri="{9D8B030D-6E8A-4147-A177-3AD203B41FA5}">
                      <a16:colId xmlns:a16="http://schemas.microsoft.com/office/drawing/2014/main" val="20003"/>
                    </a:ext>
                  </a:extLst>
                </a:gridCol>
              </a:tblGrid>
              <a:tr h="1105075">
                <a:tc>
                  <a:txBody>
                    <a:bodyPr/>
                    <a:lstStyle/>
                    <a:p>
                      <a:pPr marL="0" marR="0" lvl="0" indent="0" algn="ctr" rtl="0">
                        <a:lnSpc>
                          <a:spcPct val="100000"/>
                        </a:lnSpc>
                        <a:spcBef>
                          <a:spcPts val="0"/>
                        </a:spcBef>
                        <a:spcAft>
                          <a:spcPts val="0"/>
                        </a:spcAft>
                        <a:buClr>
                          <a:srgbClr val="000000"/>
                        </a:buClr>
                        <a:buSzPts val="2000"/>
                        <a:buFont typeface="Arial"/>
                        <a:buNone/>
                      </a:pPr>
                      <a:r>
                        <a:rPr lang="es-CL" sz="1800" b="1" u="none" strike="noStrike" cap="none">
                          <a:solidFill>
                            <a:srgbClr val="E4C967"/>
                          </a:solidFill>
                          <a:latin typeface="Calibri"/>
                          <a:ea typeface="Calibri"/>
                          <a:cs typeface="Calibri"/>
                          <a:sym typeface="Calibri"/>
                        </a:rPr>
                        <a:t>Detalle</a:t>
                      </a:r>
                      <a:endParaRPr sz="1800" b="1" i="0" u="none" strike="noStrike" cap="none">
                        <a:solidFill>
                          <a:srgbClr val="E4C967"/>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s-CL" sz="1800" b="1" u="none" strike="noStrike" cap="none">
                          <a:solidFill>
                            <a:srgbClr val="E4C967"/>
                          </a:solidFill>
                          <a:latin typeface="Calibri"/>
                          <a:ea typeface="Calibri"/>
                          <a:cs typeface="Calibri"/>
                          <a:sym typeface="Calibri"/>
                        </a:rPr>
                        <a:t>Pacientes en Camas Críticas</a:t>
                      </a:r>
                      <a:endParaRPr sz="1800" b="1" i="0" u="none" strike="noStrike" cap="none">
                        <a:solidFill>
                          <a:srgbClr val="E4C967"/>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s-CL" sz="1800" b="1" u="none" strike="noStrike" cap="none">
                          <a:solidFill>
                            <a:srgbClr val="E4C967"/>
                          </a:solidFill>
                          <a:latin typeface="Calibri"/>
                          <a:ea typeface="Calibri"/>
                          <a:cs typeface="Calibri"/>
                          <a:sym typeface="Calibri"/>
                        </a:rPr>
                        <a:t>Pacientes con causa respiratoria</a:t>
                      </a:r>
                      <a:endParaRPr sz="1800" b="1" i="0" u="none" strike="noStrike" cap="none">
                        <a:solidFill>
                          <a:srgbClr val="E4C967"/>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s-CL" sz="1800" b="1" u="none" strike="noStrike" cap="none">
                          <a:solidFill>
                            <a:srgbClr val="E4C967"/>
                          </a:solidFill>
                          <a:latin typeface="Calibri"/>
                          <a:ea typeface="Calibri"/>
                          <a:cs typeface="Calibri"/>
                          <a:sym typeface="Calibri"/>
                        </a:rPr>
                        <a:t>% de pacientes por causa respiratoria</a:t>
                      </a:r>
                      <a:endParaRPr sz="1800" b="1" i="0" u="none" strike="noStrike" cap="none">
                        <a:solidFill>
                          <a:srgbClr val="E4C967"/>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extLst>
                  <a:ext uri="{0D108BD9-81ED-4DB2-BD59-A6C34878D82A}">
                    <a16:rowId xmlns:a16="http://schemas.microsoft.com/office/drawing/2014/main" val="10000"/>
                  </a:ext>
                </a:extLst>
              </a:tr>
              <a:tr h="555525">
                <a:tc>
                  <a:txBody>
                    <a:bodyPr/>
                    <a:lstStyle/>
                    <a:p>
                      <a:pPr marL="0" marR="0" lvl="0" indent="0" algn="ctr" rtl="0">
                        <a:lnSpc>
                          <a:spcPct val="100000"/>
                        </a:lnSpc>
                        <a:spcBef>
                          <a:spcPts val="0"/>
                        </a:spcBef>
                        <a:spcAft>
                          <a:spcPts val="0"/>
                        </a:spcAft>
                        <a:buClr>
                          <a:srgbClr val="000000"/>
                        </a:buClr>
                        <a:buSzPts val="2000"/>
                        <a:buFont typeface="Arial"/>
                        <a:buNone/>
                      </a:pPr>
                      <a:r>
                        <a:rPr lang="es-CL" sz="1800" u="none" strike="noStrike" cap="none">
                          <a:solidFill>
                            <a:schemeClr val="lt1"/>
                          </a:solidFill>
                          <a:latin typeface="Calibri"/>
                          <a:ea typeface="Calibri"/>
                          <a:cs typeface="Calibri"/>
                          <a:sym typeface="Calibri"/>
                        </a:rPr>
                        <a:t>Sector Público  </a:t>
                      </a:r>
                      <a:endParaRPr sz="1800" b="1" i="0" u="none" strike="noStrike" cap="none">
                        <a:solidFill>
                          <a:schemeClr val="lt1"/>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2.459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318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12,9%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1"/>
                  </a:ext>
                </a:extLst>
              </a:tr>
              <a:tr h="555525">
                <a:tc>
                  <a:txBody>
                    <a:bodyPr/>
                    <a:lstStyle/>
                    <a:p>
                      <a:pPr marL="0" marR="0" lvl="0" indent="0" algn="ctr" rtl="0">
                        <a:lnSpc>
                          <a:spcPct val="100000"/>
                        </a:lnSpc>
                        <a:spcBef>
                          <a:spcPts val="0"/>
                        </a:spcBef>
                        <a:spcAft>
                          <a:spcPts val="0"/>
                        </a:spcAft>
                        <a:buClr>
                          <a:srgbClr val="000000"/>
                        </a:buClr>
                        <a:buSzPts val="2000"/>
                        <a:buFont typeface="Arial"/>
                        <a:buNone/>
                      </a:pPr>
                      <a:r>
                        <a:rPr lang="es-CL" sz="1800" u="none" strike="noStrike" cap="none">
                          <a:solidFill>
                            <a:schemeClr val="lt1"/>
                          </a:solidFill>
                          <a:latin typeface="Calibri"/>
                          <a:ea typeface="Calibri"/>
                          <a:cs typeface="Calibri"/>
                          <a:sym typeface="Calibri"/>
                        </a:rPr>
                        <a:t>Sector Privado  </a:t>
                      </a:r>
                      <a:endParaRPr sz="1800" b="1" i="0" u="none" strike="noStrike" cap="none">
                        <a:solidFill>
                          <a:schemeClr val="lt1"/>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1.142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88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7,7%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2"/>
                  </a:ext>
                </a:extLst>
              </a:tr>
              <a:tr h="527600">
                <a:tc>
                  <a:txBody>
                    <a:bodyPr/>
                    <a:lstStyle/>
                    <a:p>
                      <a:pPr marL="0" marR="0" lvl="0" indent="0" algn="ctr" rtl="0">
                        <a:lnSpc>
                          <a:spcPct val="100000"/>
                        </a:lnSpc>
                        <a:spcBef>
                          <a:spcPts val="0"/>
                        </a:spcBef>
                        <a:spcAft>
                          <a:spcPts val="0"/>
                        </a:spcAft>
                        <a:buClr>
                          <a:srgbClr val="000000"/>
                        </a:buClr>
                        <a:buSzPts val="2000"/>
                        <a:buFont typeface="Arial"/>
                        <a:buNone/>
                      </a:pPr>
                      <a:r>
                        <a:rPr lang="es-CL" sz="1800" b="1" u="none" strike="noStrike" cap="none">
                          <a:solidFill>
                            <a:schemeClr val="lt1"/>
                          </a:solidFill>
                          <a:latin typeface="Calibri"/>
                          <a:ea typeface="Calibri"/>
                          <a:cs typeface="Calibri"/>
                          <a:sym typeface="Calibri"/>
                        </a:rPr>
                        <a:t>Total</a:t>
                      </a:r>
                      <a:endParaRPr sz="1800" b="1" i="0" u="none" strike="noStrike" cap="none">
                        <a:solidFill>
                          <a:schemeClr val="lt1"/>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3.601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406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11,3%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1661875" y="317939"/>
            <a:ext cx="10515600" cy="87283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E4C967"/>
              </a:buClr>
              <a:buSzPts val="10935"/>
              <a:buFont typeface="Calibri"/>
              <a:buNone/>
            </a:pPr>
            <a:r>
              <a:rPr lang="es-CL"/>
              <a:t>CAMAS CRÍTICAS ADULTOS POR REGIÓN</a:t>
            </a:r>
            <a:br>
              <a:rPr lang="es-CL"/>
            </a:br>
            <a:r>
              <a:rPr lang="es-CL" sz="2400" b="0">
                <a:solidFill>
                  <a:schemeClr val="lt1"/>
                </a:solidFill>
              </a:rPr>
              <a:t>Sistema Integrado Red Asistencial</a:t>
            </a:r>
            <a:endParaRPr sz="2400" b="0">
              <a:solidFill>
                <a:schemeClr val="lt1"/>
              </a:solidFill>
            </a:endParaRPr>
          </a:p>
        </p:txBody>
      </p:sp>
      <p:graphicFrame>
        <p:nvGraphicFramePr>
          <p:cNvPr id="220" name="Google Shape;220;p14"/>
          <p:cNvGraphicFramePr/>
          <p:nvPr>
            <p:extLst>
              <p:ext uri="{D42A27DB-BD31-4B8C-83A1-F6EECF244321}">
                <p14:modId xmlns:p14="http://schemas.microsoft.com/office/powerpoint/2010/main" val="1868917991"/>
              </p:ext>
            </p:extLst>
          </p:nvPr>
        </p:nvGraphicFramePr>
        <p:xfrm>
          <a:off x="1661875" y="1333983"/>
          <a:ext cx="8868250" cy="4954500"/>
        </p:xfrm>
        <a:graphic>
          <a:graphicData uri="http://schemas.openxmlformats.org/drawingml/2006/table">
            <a:tbl>
              <a:tblPr>
                <a:noFill/>
                <a:tableStyleId>{BFD1AB74-D5C7-4C80-AE3C-BDE7CA913F8C}</a:tableStyleId>
              </a:tblPr>
              <a:tblGrid>
                <a:gridCol w="1773650">
                  <a:extLst>
                    <a:ext uri="{9D8B030D-6E8A-4147-A177-3AD203B41FA5}">
                      <a16:colId xmlns:a16="http://schemas.microsoft.com/office/drawing/2014/main" val="20000"/>
                    </a:ext>
                  </a:extLst>
                </a:gridCol>
                <a:gridCol w="1693450">
                  <a:extLst>
                    <a:ext uri="{9D8B030D-6E8A-4147-A177-3AD203B41FA5}">
                      <a16:colId xmlns:a16="http://schemas.microsoft.com/office/drawing/2014/main" val="20001"/>
                    </a:ext>
                  </a:extLst>
                </a:gridCol>
                <a:gridCol w="1853850">
                  <a:extLst>
                    <a:ext uri="{9D8B030D-6E8A-4147-A177-3AD203B41FA5}">
                      <a16:colId xmlns:a16="http://schemas.microsoft.com/office/drawing/2014/main" val="20002"/>
                    </a:ext>
                  </a:extLst>
                </a:gridCol>
                <a:gridCol w="1773650">
                  <a:extLst>
                    <a:ext uri="{9D8B030D-6E8A-4147-A177-3AD203B41FA5}">
                      <a16:colId xmlns:a16="http://schemas.microsoft.com/office/drawing/2014/main" val="20003"/>
                    </a:ext>
                  </a:extLst>
                </a:gridCol>
                <a:gridCol w="1773650">
                  <a:extLst>
                    <a:ext uri="{9D8B030D-6E8A-4147-A177-3AD203B41FA5}">
                      <a16:colId xmlns:a16="http://schemas.microsoft.com/office/drawing/2014/main" val="20004"/>
                    </a:ext>
                  </a:extLst>
                </a:gridCol>
              </a:tblGrid>
              <a:tr h="532375">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Región</a:t>
                      </a:r>
                      <a:endParaRPr sz="1400" b="1" i="0" u="none" strike="noStrike" cap="none">
                        <a:solidFill>
                          <a:srgbClr val="E4C967"/>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Camas Críticas habilitadas</a:t>
                      </a:r>
                      <a:endParaRPr sz="1400" b="1" i="0" u="none" strike="noStrike" cap="none">
                        <a:solidFill>
                          <a:srgbClr val="E4C967"/>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Camas Ocupadas</a:t>
                      </a:r>
                      <a:endParaRPr sz="1400" b="1" i="0" u="none" strike="noStrike" cap="none">
                        <a:solidFill>
                          <a:srgbClr val="E4C967"/>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Camas Disponibles</a:t>
                      </a:r>
                      <a:endParaRPr sz="1400" b="1" i="0" u="none" strike="noStrike" cap="none">
                        <a:solidFill>
                          <a:srgbClr val="E4C967"/>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 Ocupación Total</a:t>
                      </a:r>
                      <a:endParaRPr sz="1400" b="1" i="0" u="none" strike="noStrike" cap="none">
                        <a:solidFill>
                          <a:srgbClr val="E4C967"/>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extLst>
                  <a:ext uri="{0D108BD9-81ED-4DB2-BD59-A6C34878D82A}">
                    <a16:rowId xmlns:a16="http://schemas.microsoft.com/office/drawing/2014/main" val="10000"/>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Arica</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69,4%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1"/>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Tarapacá</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86,0%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2"/>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Antofagasta</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124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101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81,5%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3"/>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Atacama</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60,9%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4"/>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Coquimbo</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153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132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86,3%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5"/>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Valparaíso</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334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299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89,5%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6"/>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Metropolitana</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2.147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1.941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206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90,4%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7"/>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O'Higgins</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181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158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87,3%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8"/>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Maule</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169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156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92,3%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9"/>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Ñuble</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69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81,2%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0"/>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Biobío</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276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243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88,0%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1"/>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Araucanía</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199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183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92,0%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2"/>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Los Ríos</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92,5%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3"/>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Los Lagos</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156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144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92,3%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4"/>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Aysén</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61,5%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5"/>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Magallanes</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55,8%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16"/>
                  </a:ext>
                </a:extLst>
              </a:tr>
              <a:tr h="260125">
                <a:tc>
                  <a:txBody>
                    <a:bodyPr/>
                    <a:lstStyle/>
                    <a:p>
                      <a:pPr marL="0" marR="0" lvl="0" indent="0" algn="ctr" rtl="0">
                        <a:lnSpc>
                          <a:spcPct val="107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Total</a:t>
                      </a:r>
                      <a:endParaRPr sz="1400" u="none" strike="noStrike" cap="none">
                        <a:solidFill>
                          <a:schemeClr val="lt1"/>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4.065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3.601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464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88,6%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17"/>
                  </a:ext>
                </a:extLst>
              </a:tr>
            </a:tbl>
          </a:graphicData>
        </a:graphic>
      </p:graphicFrame>
      <p:sp>
        <p:nvSpPr>
          <p:cNvPr id="224" name="Google Shape;224;p14"/>
          <p:cNvSpPr txBox="1"/>
          <p:nvPr/>
        </p:nvSpPr>
        <p:spPr>
          <a:xfrm>
            <a:off x="1578991" y="6338557"/>
            <a:ext cx="94827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Fuente: Reporte Consolidado Camas Críticas Adulto, 1 de mayo 2024.</a:t>
            </a:r>
            <a:endParaRPr lang="es-CL"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28"/>
        <p:cNvGrpSpPr/>
        <p:nvPr/>
      </p:nvGrpSpPr>
      <p:grpSpPr>
        <a:xfrm>
          <a:off x="0" y="0"/>
          <a:ext cx="0" cy="0"/>
          <a:chOff x="0" y="0"/>
          <a:chExt cx="0" cy="0"/>
        </a:xfrm>
      </p:grpSpPr>
      <p:sp>
        <p:nvSpPr>
          <p:cNvPr id="229" name="Google Shape;229;p15"/>
          <p:cNvSpPr txBox="1">
            <a:spLocks noGrp="1"/>
          </p:cNvSpPr>
          <p:nvPr>
            <p:ph type="title"/>
          </p:nvPr>
        </p:nvSpPr>
        <p:spPr>
          <a:xfrm>
            <a:off x="748475" y="467276"/>
            <a:ext cx="10515600" cy="87283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E4C967"/>
              </a:buClr>
              <a:buSzPts val="10935"/>
              <a:buFont typeface="Calibri"/>
              <a:buNone/>
            </a:pPr>
            <a:r>
              <a:rPr lang="es-CL"/>
              <a:t>CAMAS CRÍTICAS ADULTOS POR SERVICIO DE SALUD</a:t>
            </a:r>
            <a:br>
              <a:rPr lang="es-CL"/>
            </a:br>
            <a:r>
              <a:rPr lang="es-CL" sz="2400" b="0">
                <a:solidFill>
                  <a:schemeClr val="lt1"/>
                </a:solidFill>
              </a:rPr>
              <a:t>Sistema Integrado Red Asistencial</a:t>
            </a:r>
            <a:endParaRPr sz="2400" b="0">
              <a:solidFill>
                <a:schemeClr val="lt1"/>
              </a:solidFill>
            </a:endParaRPr>
          </a:p>
        </p:txBody>
      </p:sp>
      <p:sp>
        <p:nvSpPr>
          <p:cNvPr id="230" name="Google Shape;230;p15"/>
          <p:cNvSpPr txBox="1"/>
          <p:nvPr/>
        </p:nvSpPr>
        <p:spPr>
          <a:xfrm>
            <a:off x="748475" y="6390724"/>
            <a:ext cx="94827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Fuente: Reporte Consolidado Camas Críticas Adulto, 1 de mayo 2024.</a:t>
            </a:r>
            <a:endParaRPr lang="es-CL" sz="1400" b="0" i="0" u="none" strike="noStrike" cap="none">
              <a:solidFill>
                <a:srgbClr val="000000"/>
              </a:solidFill>
              <a:latin typeface="Calibri"/>
              <a:ea typeface="Calibri"/>
              <a:cs typeface="Calibri"/>
              <a:sym typeface="Calibri"/>
            </a:endParaRPr>
          </a:p>
        </p:txBody>
      </p:sp>
      <p:graphicFrame>
        <p:nvGraphicFramePr>
          <p:cNvPr id="231" name="Google Shape;231;p15"/>
          <p:cNvGraphicFramePr/>
          <p:nvPr/>
        </p:nvGraphicFramePr>
        <p:xfrm>
          <a:off x="748475" y="1341336"/>
          <a:ext cx="10695050" cy="4999050"/>
        </p:xfrm>
        <a:graphic>
          <a:graphicData uri="http://schemas.openxmlformats.org/drawingml/2006/table">
            <a:tbl>
              <a:tblPr>
                <a:noFill/>
                <a:tableStyleId>{BFD1AB74-D5C7-4C80-AE3C-BDE7CA913F8C}</a:tableStyleId>
              </a:tblPr>
              <a:tblGrid>
                <a:gridCol w="1950300">
                  <a:extLst>
                    <a:ext uri="{9D8B030D-6E8A-4147-A177-3AD203B41FA5}">
                      <a16:colId xmlns:a16="http://schemas.microsoft.com/office/drawing/2014/main" val="20000"/>
                    </a:ext>
                  </a:extLst>
                </a:gridCol>
                <a:gridCol w="1191350">
                  <a:extLst>
                    <a:ext uri="{9D8B030D-6E8A-4147-A177-3AD203B41FA5}">
                      <a16:colId xmlns:a16="http://schemas.microsoft.com/office/drawing/2014/main" val="20001"/>
                    </a:ext>
                  </a:extLst>
                </a:gridCol>
                <a:gridCol w="1008025">
                  <a:extLst>
                    <a:ext uri="{9D8B030D-6E8A-4147-A177-3AD203B41FA5}">
                      <a16:colId xmlns:a16="http://schemas.microsoft.com/office/drawing/2014/main" val="20002"/>
                    </a:ext>
                  </a:extLst>
                </a:gridCol>
                <a:gridCol w="1008025">
                  <a:extLst>
                    <a:ext uri="{9D8B030D-6E8A-4147-A177-3AD203B41FA5}">
                      <a16:colId xmlns:a16="http://schemas.microsoft.com/office/drawing/2014/main" val="20003"/>
                    </a:ext>
                  </a:extLst>
                </a:gridCol>
                <a:gridCol w="342825">
                  <a:extLst>
                    <a:ext uri="{9D8B030D-6E8A-4147-A177-3AD203B41FA5}">
                      <a16:colId xmlns:a16="http://schemas.microsoft.com/office/drawing/2014/main" val="20004"/>
                    </a:ext>
                  </a:extLst>
                </a:gridCol>
                <a:gridCol w="1626175">
                  <a:extLst>
                    <a:ext uri="{9D8B030D-6E8A-4147-A177-3AD203B41FA5}">
                      <a16:colId xmlns:a16="http://schemas.microsoft.com/office/drawing/2014/main" val="20005"/>
                    </a:ext>
                  </a:extLst>
                </a:gridCol>
                <a:gridCol w="1252575">
                  <a:extLst>
                    <a:ext uri="{9D8B030D-6E8A-4147-A177-3AD203B41FA5}">
                      <a16:colId xmlns:a16="http://schemas.microsoft.com/office/drawing/2014/main" val="20006"/>
                    </a:ext>
                  </a:extLst>
                </a:gridCol>
                <a:gridCol w="1307750">
                  <a:extLst>
                    <a:ext uri="{9D8B030D-6E8A-4147-A177-3AD203B41FA5}">
                      <a16:colId xmlns:a16="http://schemas.microsoft.com/office/drawing/2014/main" val="20007"/>
                    </a:ext>
                  </a:extLst>
                </a:gridCol>
                <a:gridCol w="1008025">
                  <a:extLst>
                    <a:ext uri="{9D8B030D-6E8A-4147-A177-3AD203B41FA5}">
                      <a16:colId xmlns:a16="http://schemas.microsoft.com/office/drawing/2014/main" val="20008"/>
                    </a:ext>
                  </a:extLst>
                </a:gridCol>
              </a:tblGrid>
              <a:tr h="689300">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Servicio de Salud.</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Camas criticas habilitadas</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Camas Ocupadas</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 Ocupación Total</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Servicio de Salud</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Camas criticas habilitadas</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Camas Ocupadas</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 Ocupación Total</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extLst>
                  <a:ext uri="{0D108BD9-81ED-4DB2-BD59-A6C34878D82A}">
                    <a16:rowId xmlns:a16="http://schemas.microsoft.com/office/drawing/2014/main" val="10000"/>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Arica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52,4%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Del Maule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198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94,7%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1"/>
                  </a:ext>
                </a:extLst>
              </a:tr>
              <a:tr h="401300">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Iquique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78,7%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Ñuble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75,9%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2"/>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Antofagasta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148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125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84,5%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Concepción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129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100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77,5%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3"/>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Atacama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46,9%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Talcahuano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101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84,9%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4"/>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Coquimbo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81,2%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Bio - Bio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72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93,1%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5"/>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Valparaíso-San Antonio</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98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86,7%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Arauco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90,9%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6"/>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Viña del Mar-Quillota</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87,4%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Araucanía Norte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63,6%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7"/>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Aconcagua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73,7%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Araucanía Sur</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160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92,5%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8"/>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M. Norte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433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390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90,1%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Valdivia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67,9%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9"/>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M. Occidente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94,5%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Osorno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67,3%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0"/>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M. Central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431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92,5%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Del Reloncaví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94,9%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1"/>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M. Oriente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968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824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85,1%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Chiloé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72,7%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2"/>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M. Sur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98,2%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Aysén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52,9%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3"/>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M. Sur Oriente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378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368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97,4%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Magallanes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78,9%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14"/>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lt1"/>
                          </a:solidFill>
                          <a:latin typeface="Calibri"/>
                          <a:ea typeface="Calibri"/>
                          <a:cs typeface="Calibri"/>
                          <a:sym typeface="Calibri"/>
                        </a:rPr>
                        <a:t> O'Higgins </a:t>
                      </a: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189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0" i="0" u="none" strike="noStrike" cap="none">
                          <a:solidFill>
                            <a:schemeClr val="lt1"/>
                          </a:solidFill>
                          <a:latin typeface="Calibri"/>
                          <a:ea typeface="Calibri"/>
                          <a:cs typeface="Calibri"/>
                          <a:sym typeface="Calibri"/>
                        </a:rPr>
                        <a:t>157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83,1%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lt1"/>
                          </a:solidFill>
                          <a:latin typeface="Calibri"/>
                          <a:ea typeface="Calibri"/>
                          <a:cs typeface="Calibri"/>
                          <a:sym typeface="Calibri"/>
                        </a:rPr>
                        <a:t>Total</a:t>
                      </a:r>
                      <a:endParaRPr sz="1400" b="1" u="none" strike="noStrike" cap="none">
                        <a:solidFill>
                          <a:schemeClr val="lt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4.867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4.242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None/>
                      </a:pPr>
                      <a:r>
                        <a:rPr lang="es-CL" sz="1400" b="1" i="0" u="none" strike="noStrike" cap="none">
                          <a:solidFill>
                            <a:schemeClr val="lt1"/>
                          </a:solidFill>
                          <a:latin typeface="Calibri"/>
                          <a:ea typeface="Calibri"/>
                          <a:cs typeface="Calibri"/>
                          <a:sym typeface="Calibri"/>
                        </a:rPr>
                        <a:t>87,2%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15"/>
                  </a:ext>
                </a:extLst>
              </a:tr>
            </a:tbl>
          </a:graphicData>
        </a:graphic>
      </p:graphicFrame>
      <p:graphicFrame>
        <p:nvGraphicFramePr>
          <p:cNvPr id="235" name="Google Shape;235;p15"/>
          <p:cNvGraphicFramePr/>
          <p:nvPr>
            <p:extLst>
              <p:ext uri="{D42A27DB-BD31-4B8C-83A1-F6EECF244321}">
                <p14:modId xmlns:p14="http://schemas.microsoft.com/office/powerpoint/2010/main" val="719975163"/>
              </p:ext>
            </p:extLst>
          </p:nvPr>
        </p:nvGraphicFramePr>
        <p:xfrm>
          <a:off x="748475" y="1341789"/>
          <a:ext cx="10695050" cy="4966775"/>
        </p:xfrm>
        <a:graphic>
          <a:graphicData uri="http://schemas.openxmlformats.org/drawingml/2006/table">
            <a:tbl>
              <a:tblPr>
                <a:noFill/>
                <a:tableStyleId>{BFD1AB74-D5C7-4C80-AE3C-BDE7CA913F8C}</a:tableStyleId>
              </a:tblPr>
              <a:tblGrid>
                <a:gridCol w="1950300">
                  <a:extLst>
                    <a:ext uri="{9D8B030D-6E8A-4147-A177-3AD203B41FA5}">
                      <a16:colId xmlns:a16="http://schemas.microsoft.com/office/drawing/2014/main" val="20000"/>
                    </a:ext>
                  </a:extLst>
                </a:gridCol>
                <a:gridCol w="1191350">
                  <a:extLst>
                    <a:ext uri="{9D8B030D-6E8A-4147-A177-3AD203B41FA5}">
                      <a16:colId xmlns:a16="http://schemas.microsoft.com/office/drawing/2014/main" val="20001"/>
                    </a:ext>
                  </a:extLst>
                </a:gridCol>
                <a:gridCol w="1008025">
                  <a:extLst>
                    <a:ext uri="{9D8B030D-6E8A-4147-A177-3AD203B41FA5}">
                      <a16:colId xmlns:a16="http://schemas.microsoft.com/office/drawing/2014/main" val="20002"/>
                    </a:ext>
                  </a:extLst>
                </a:gridCol>
                <a:gridCol w="1008025">
                  <a:extLst>
                    <a:ext uri="{9D8B030D-6E8A-4147-A177-3AD203B41FA5}">
                      <a16:colId xmlns:a16="http://schemas.microsoft.com/office/drawing/2014/main" val="20003"/>
                    </a:ext>
                  </a:extLst>
                </a:gridCol>
                <a:gridCol w="342825">
                  <a:extLst>
                    <a:ext uri="{9D8B030D-6E8A-4147-A177-3AD203B41FA5}">
                      <a16:colId xmlns:a16="http://schemas.microsoft.com/office/drawing/2014/main" val="20004"/>
                    </a:ext>
                  </a:extLst>
                </a:gridCol>
                <a:gridCol w="1626175">
                  <a:extLst>
                    <a:ext uri="{9D8B030D-6E8A-4147-A177-3AD203B41FA5}">
                      <a16:colId xmlns:a16="http://schemas.microsoft.com/office/drawing/2014/main" val="20005"/>
                    </a:ext>
                  </a:extLst>
                </a:gridCol>
                <a:gridCol w="1252575">
                  <a:extLst>
                    <a:ext uri="{9D8B030D-6E8A-4147-A177-3AD203B41FA5}">
                      <a16:colId xmlns:a16="http://schemas.microsoft.com/office/drawing/2014/main" val="20006"/>
                    </a:ext>
                  </a:extLst>
                </a:gridCol>
                <a:gridCol w="1307750">
                  <a:extLst>
                    <a:ext uri="{9D8B030D-6E8A-4147-A177-3AD203B41FA5}">
                      <a16:colId xmlns:a16="http://schemas.microsoft.com/office/drawing/2014/main" val="20007"/>
                    </a:ext>
                  </a:extLst>
                </a:gridCol>
                <a:gridCol w="1008025">
                  <a:extLst>
                    <a:ext uri="{9D8B030D-6E8A-4147-A177-3AD203B41FA5}">
                      <a16:colId xmlns:a16="http://schemas.microsoft.com/office/drawing/2014/main" val="20008"/>
                    </a:ext>
                  </a:extLst>
                </a:gridCol>
              </a:tblGrid>
              <a:tr h="689300">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Servicio de Salud</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Camas críticas habilitadas</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Camas Ocupadas</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 Ocupación Total</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Servicio de Salud</a:t>
                      </a:r>
                      <a:endParaRPr sz="1400" b="1" i="0" u="none" strike="noStrike" cap="none">
                        <a:solidFill>
                          <a:srgbClr val="E4C967"/>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Camas críticas habilitadas</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Camas Ocupadas</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400" b="1" i="0" u="none" strike="noStrike" cap="none">
                          <a:solidFill>
                            <a:srgbClr val="E4C967"/>
                          </a:solidFill>
                          <a:latin typeface="Calibri"/>
                          <a:ea typeface="Calibri"/>
                          <a:cs typeface="Calibri"/>
                          <a:sym typeface="Calibri"/>
                        </a:rPr>
                        <a:t>% Ocupación Total</a:t>
                      </a:r>
                      <a:endParaRPr sz="1400" b="1" i="0" u="none" strike="noStrike" cap="none">
                        <a:solidFill>
                          <a:srgbClr val="E4C967"/>
                        </a:solidFill>
                        <a:latin typeface="Calibri"/>
                        <a:ea typeface="Calibri"/>
                        <a:cs typeface="Calibri"/>
                        <a:sym typeface="Calibri"/>
                      </a:endParaRPr>
                    </a:p>
                  </a:txBody>
                  <a:tcPr marL="8550" marR="8550" marT="8550" marB="0" anchor="ctr">
                    <a:lnL w="1270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extLst>
                  <a:ext uri="{0D108BD9-81ED-4DB2-BD59-A6C34878D82A}">
                    <a16:rowId xmlns:a16="http://schemas.microsoft.com/office/drawing/2014/main" val="10000"/>
                  </a:ext>
                </a:extLst>
              </a:tr>
              <a:tr h="246900">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Arica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25</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69,4%</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Del Maule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169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156</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92,3%</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1"/>
                  </a:ext>
                </a:extLst>
              </a:tr>
              <a:tr h="401300">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Tarapacá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49</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86,0%</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Ñuble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69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56</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81,2%</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2"/>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Antofagasta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124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101</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81,5%</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Concepción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87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79</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90,8%</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3"/>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Atacama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28</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60,9%</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Talcahuano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111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96</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86,5%</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4"/>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Coquimbo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153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132</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86,3%</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Bio - Bio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66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58</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87,9%</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5"/>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Valparaíso-San Antonio</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89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83</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93,3%</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Arauco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10</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83,3%</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6"/>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Viña del Mar-Quillota</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203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189</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93,1%</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Araucanía Norte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32</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88,9%</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7"/>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Aconcagua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27</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64,3%</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Araucanía Sur</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163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151</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92,6%</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8"/>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M. Norte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228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228</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100,0%</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Los Ríos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49</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92,5%</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9"/>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M. Occidente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183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169</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92,3%</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Osorno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62,5%</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0"/>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M. Central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447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402</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89,9%</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Del Reloncaví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118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110</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93,2%</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1"/>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M. Oriente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785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644</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82,0%</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Chiloé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29</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96,7%</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2"/>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M. Sur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172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172</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100,0%</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Aysén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8</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61,5%</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13"/>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M. Sur Oriente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332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326</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98,2%</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Magallanes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52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29</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55,8%</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14"/>
                  </a:ext>
                </a:extLst>
              </a:tr>
              <a:tr h="279175">
                <a:tc>
                  <a:txBody>
                    <a:bodyPr/>
                    <a:lstStyle/>
                    <a:p>
                      <a:pPr marL="0" marR="0" lvl="0" indent="0" algn="ctr" rtl="0">
                        <a:lnSpc>
                          <a:spcPct val="100000"/>
                        </a:lnSpc>
                        <a:spcBef>
                          <a:spcPts val="0"/>
                        </a:spcBef>
                        <a:spcAft>
                          <a:spcPts val="0"/>
                        </a:spcAft>
                        <a:buClr>
                          <a:srgbClr val="000000"/>
                        </a:buClr>
                        <a:buSzPts val="1400"/>
                        <a:buFont typeface="Arial"/>
                        <a:buNone/>
                      </a:pPr>
                      <a:r>
                        <a:rPr lang="es-CL" sz="1400" u="none" strike="noStrike" cap="none">
                          <a:solidFill>
                            <a:schemeClr val="bg1"/>
                          </a:solidFill>
                          <a:latin typeface="Calibri"/>
                          <a:ea typeface="Calibri"/>
                          <a:cs typeface="Calibri"/>
                          <a:sym typeface="Calibri"/>
                        </a:rPr>
                        <a:t> O'Higgins </a:t>
                      </a: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181</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0" i="0" u="none" strike="noStrike">
                          <a:solidFill>
                            <a:schemeClr val="bg1"/>
                          </a:solidFill>
                          <a:effectLst/>
                          <a:latin typeface="Calibri" panose="020F0502020204030204" pitchFamily="34" charset="0"/>
                        </a:rPr>
                        <a:t>158</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87,3%</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bg1"/>
                        </a:solidFill>
                        <a:latin typeface="Calibri"/>
                        <a:ea typeface="Calibri"/>
                        <a:cs typeface="Calibri"/>
                        <a:sym typeface="Calibri"/>
                      </a:endParaRPr>
                    </a:p>
                  </a:txBody>
                  <a:tcPr marL="8550" marR="8550" marT="855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CL" sz="1400" b="1" i="0" u="none" strike="noStrike" cap="none">
                          <a:solidFill>
                            <a:schemeClr val="bg1"/>
                          </a:solidFill>
                          <a:latin typeface="Calibri"/>
                          <a:ea typeface="Calibri"/>
                          <a:cs typeface="Calibri"/>
                          <a:sym typeface="Calibri"/>
                        </a:rPr>
                        <a:t>Total</a:t>
                      </a:r>
                      <a:endParaRPr sz="1400" b="1" u="none" strike="noStrike" cap="none">
                        <a:solidFill>
                          <a:schemeClr val="bg1"/>
                        </a:solidFill>
                        <a:latin typeface="Calibri"/>
                        <a:ea typeface="Calibri"/>
                        <a:cs typeface="Calibri"/>
                        <a:sym typeface="Calibri"/>
                      </a:endParaRPr>
                    </a:p>
                  </a:txBody>
                  <a:tcPr marL="8550" marR="8550" marT="855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4.065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3.601</a:t>
                      </a:r>
                    </a:p>
                  </a:txBody>
                  <a:tcPr marL="7620" marR="7620" marT="762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400" b="1" i="0" u="none" strike="noStrike">
                          <a:solidFill>
                            <a:schemeClr val="bg1"/>
                          </a:solidFill>
                          <a:effectLst/>
                          <a:latin typeface="Calibri" panose="020F0502020204030204" pitchFamily="34" charset="0"/>
                        </a:rPr>
                        <a:t>88,6%</a:t>
                      </a:r>
                    </a:p>
                  </a:txBody>
                  <a:tcPr marL="7620" marR="7620" marT="762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1210740" y="513146"/>
            <a:ext cx="10515600" cy="162229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4C967"/>
              </a:buClr>
              <a:buSzPts val="3200"/>
              <a:buFont typeface="Calibri"/>
              <a:buNone/>
            </a:pPr>
            <a:r>
              <a:rPr lang="es-CL" sz="3200"/>
              <a:t>DOTACIÓN, HABILITACIÓN Y OCUPACIÓN DE CAMAS ADULTOS SEGÚN NIVEL DE COMPLEJIDAD</a:t>
            </a:r>
            <a:br>
              <a:rPr lang="es-CL" sz="3200"/>
            </a:br>
            <a:r>
              <a:rPr lang="es-CL" sz="2800" b="0">
                <a:solidFill>
                  <a:schemeClr val="lt1"/>
                </a:solidFill>
              </a:rPr>
              <a:t>Sector Público</a:t>
            </a:r>
            <a:br>
              <a:rPr lang="es-CL" sz="3200"/>
            </a:br>
            <a:endParaRPr sz="3200"/>
          </a:p>
        </p:txBody>
      </p:sp>
      <p:graphicFrame>
        <p:nvGraphicFramePr>
          <p:cNvPr id="241" name="Google Shape;241;p16"/>
          <p:cNvGraphicFramePr/>
          <p:nvPr>
            <p:extLst>
              <p:ext uri="{D42A27DB-BD31-4B8C-83A1-F6EECF244321}">
                <p14:modId xmlns:p14="http://schemas.microsoft.com/office/powerpoint/2010/main" val="3612919563"/>
              </p:ext>
            </p:extLst>
          </p:nvPr>
        </p:nvGraphicFramePr>
        <p:xfrm>
          <a:off x="1329358" y="1808546"/>
          <a:ext cx="8999975" cy="3381575"/>
        </p:xfrm>
        <a:graphic>
          <a:graphicData uri="http://schemas.openxmlformats.org/drawingml/2006/table">
            <a:tbl>
              <a:tblPr>
                <a:noFill/>
                <a:tableStyleId>{BFD1AB74-D5C7-4C80-AE3C-BDE7CA913F8C}</a:tableStyleId>
              </a:tblPr>
              <a:tblGrid>
                <a:gridCol w="2087625">
                  <a:extLst>
                    <a:ext uri="{9D8B030D-6E8A-4147-A177-3AD203B41FA5}">
                      <a16:colId xmlns:a16="http://schemas.microsoft.com/office/drawing/2014/main" val="20000"/>
                    </a:ext>
                  </a:extLst>
                </a:gridCol>
                <a:gridCol w="166035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623200">
                  <a:extLst>
                    <a:ext uri="{9D8B030D-6E8A-4147-A177-3AD203B41FA5}">
                      <a16:colId xmlns:a16="http://schemas.microsoft.com/office/drawing/2014/main" val="20003"/>
                    </a:ext>
                  </a:extLst>
                </a:gridCol>
                <a:gridCol w="1800000">
                  <a:extLst>
                    <a:ext uri="{9D8B030D-6E8A-4147-A177-3AD203B41FA5}">
                      <a16:colId xmlns:a16="http://schemas.microsoft.com/office/drawing/2014/main" val="20004"/>
                    </a:ext>
                  </a:extLst>
                </a:gridCol>
              </a:tblGrid>
              <a:tr h="911325">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Detalle</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Camas Habilitadas</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Camas Ocupadas</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Camas Disponibles</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 de ocupación</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extLst>
                  <a:ext uri="{0D108BD9-81ED-4DB2-BD59-A6C34878D82A}">
                    <a16:rowId xmlns:a16="http://schemas.microsoft.com/office/drawing/2014/main" val="10000"/>
                  </a:ext>
                </a:extLst>
              </a:tr>
              <a:tr h="729800">
                <a:tc>
                  <a:txBody>
                    <a:bodyPr/>
                    <a:lstStyle/>
                    <a:p>
                      <a:pPr marL="0" marR="0" lvl="0" indent="0" algn="ctr" rtl="0">
                        <a:lnSpc>
                          <a:spcPct val="107000"/>
                        </a:lnSpc>
                        <a:spcBef>
                          <a:spcPts val="0"/>
                        </a:spcBef>
                        <a:spcAft>
                          <a:spcPts val="0"/>
                        </a:spcAft>
                        <a:buClr>
                          <a:srgbClr val="000000"/>
                        </a:buClr>
                        <a:buSzPts val="1600"/>
                        <a:buFont typeface="Arial"/>
                        <a:buNone/>
                      </a:pPr>
                      <a:r>
                        <a:rPr lang="es-CL" sz="1800" b="0" u="none" strike="noStrike" cap="none">
                          <a:solidFill>
                            <a:schemeClr val="lt1"/>
                          </a:solidFill>
                          <a:latin typeface="Calibri"/>
                          <a:ea typeface="Calibri"/>
                          <a:cs typeface="Calibri"/>
                          <a:sym typeface="Calibri"/>
                        </a:rPr>
                        <a:t>Cuidados Básicos</a:t>
                      </a:r>
                      <a:endParaRPr sz="1800" b="0" u="none" strike="noStrike" cap="none">
                        <a:solidFill>
                          <a:schemeClr val="lt1"/>
                        </a:solidFill>
                        <a:latin typeface="Calibri"/>
                        <a:ea typeface="Calibri"/>
                        <a:cs typeface="Calibri"/>
                        <a:sym typeface="Calibri"/>
                      </a:endParaRPr>
                    </a:p>
                  </a:txBody>
                  <a:tcPr marL="19125" marR="229500" marT="18360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5.903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4.854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1.049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82,2%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1"/>
                  </a:ext>
                </a:extLst>
              </a:tr>
              <a:tr h="574775">
                <a:tc>
                  <a:txBody>
                    <a:bodyPr/>
                    <a:lstStyle/>
                    <a:p>
                      <a:pPr marL="0" marR="0" lvl="0" indent="0" algn="ctr" rtl="0">
                        <a:lnSpc>
                          <a:spcPct val="107000"/>
                        </a:lnSpc>
                        <a:spcBef>
                          <a:spcPts val="0"/>
                        </a:spcBef>
                        <a:spcAft>
                          <a:spcPts val="0"/>
                        </a:spcAft>
                        <a:buClr>
                          <a:srgbClr val="000000"/>
                        </a:buClr>
                        <a:buSzPts val="1600"/>
                        <a:buFont typeface="Arial"/>
                        <a:buNone/>
                      </a:pPr>
                      <a:r>
                        <a:rPr lang="es-CL" sz="1800" b="0" u="none" strike="noStrike" cap="none">
                          <a:solidFill>
                            <a:schemeClr val="lt1"/>
                          </a:solidFill>
                          <a:latin typeface="Calibri"/>
                          <a:ea typeface="Calibri"/>
                          <a:cs typeface="Calibri"/>
                          <a:sym typeface="Calibri"/>
                        </a:rPr>
                        <a:t>Cuidados Medios</a:t>
                      </a:r>
                      <a:endParaRPr sz="1800" b="0" u="none" strike="noStrike" cap="none">
                        <a:solidFill>
                          <a:schemeClr val="lt1"/>
                        </a:solidFill>
                        <a:latin typeface="Calibri"/>
                        <a:ea typeface="Calibri"/>
                        <a:cs typeface="Calibri"/>
                        <a:sym typeface="Calibri"/>
                      </a:endParaRPr>
                    </a:p>
                  </a:txBody>
                  <a:tcPr marL="19125" marR="229500" marT="18360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8.266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7.510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756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90,9%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2"/>
                  </a:ext>
                </a:extLst>
              </a:tr>
              <a:tr h="574775">
                <a:tc>
                  <a:txBody>
                    <a:bodyPr/>
                    <a:lstStyle/>
                    <a:p>
                      <a:pPr marL="0" marR="0" lvl="0" indent="0" algn="ctr" rtl="0">
                        <a:lnSpc>
                          <a:spcPct val="107000"/>
                        </a:lnSpc>
                        <a:spcBef>
                          <a:spcPts val="0"/>
                        </a:spcBef>
                        <a:spcAft>
                          <a:spcPts val="0"/>
                        </a:spcAft>
                        <a:buClr>
                          <a:srgbClr val="000000"/>
                        </a:buClr>
                        <a:buSzPts val="1600"/>
                        <a:buFont typeface="Arial"/>
                        <a:buNone/>
                      </a:pPr>
                      <a:r>
                        <a:rPr lang="es-CL" sz="1800" b="0" u="none" strike="noStrike" cap="none">
                          <a:solidFill>
                            <a:schemeClr val="lt1"/>
                          </a:solidFill>
                          <a:latin typeface="Calibri"/>
                          <a:ea typeface="Calibri"/>
                          <a:cs typeface="Calibri"/>
                          <a:sym typeface="Calibri"/>
                        </a:rPr>
                        <a:t>Cuidados Críticos</a:t>
                      </a:r>
                      <a:endParaRPr sz="1800" b="0" u="none" strike="noStrike" cap="none">
                        <a:solidFill>
                          <a:schemeClr val="lt1"/>
                        </a:solidFill>
                        <a:latin typeface="Calibri"/>
                        <a:ea typeface="Calibri"/>
                        <a:cs typeface="Calibri"/>
                        <a:sym typeface="Calibri"/>
                      </a:endParaRPr>
                    </a:p>
                  </a:txBody>
                  <a:tcPr marL="19125" marR="229500" marT="18360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2.716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2.459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257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90,5%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3"/>
                  </a:ext>
                </a:extLst>
              </a:tr>
              <a:tr h="590900">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chemeClr val="lt1"/>
                          </a:solidFill>
                          <a:latin typeface="Calibri"/>
                          <a:ea typeface="Calibri"/>
                          <a:cs typeface="Calibri"/>
                          <a:sym typeface="Calibri"/>
                        </a:rPr>
                        <a:t>Total</a:t>
                      </a:r>
                      <a:endParaRPr sz="1800" b="1" u="none" strike="noStrike" cap="none">
                        <a:solidFill>
                          <a:schemeClr val="lt1"/>
                        </a:solidFill>
                        <a:latin typeface="Calibri"/>
                        <a:ea typeface="Calibri"/>
                        <a:cs typeface="Calibri"/>
                        <a:sym typeface="Calibri"/>
                      </a:endParaRPr>
                    </a:p>
                  </a:txBody>
                  <a:tcPr marL="19125" marR="229500" marT="18360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16.885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14.823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2.062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87,8%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4"/>
                  </a:ext>
                </a:extLst>
              </a:tr>
            </a:tbl>
          </a:graphicData>
        </a:graphic>
      </p:graphicFrame>
      <p:sp>
        <p:nvSpPr>
          <p:cNvPr id="245" name="Google Shape;245;p16"/>
          <p:cNvSpPr txBox="1"/>
          <p:nvPr/>
        </p:nvSpPr>
        <p:spPr>
          <a:xfrm>
            <a:off x="1329358" y="5230383"/>
            <a:ext cx="948270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Fuente: Reporte Consolidado Camas Críticas Adulto, 1 de mayo 2024.</a:t>
            </a:r>
            <a:endParaRPr lang="es-CL"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2"/>
          <p:cNvSpPr txBox="1">
            <a:spLocks noGrp="1"/>
          </p:cNvSpPr>
          <p:nvPr>
            <p:ph type="title"/>
          </p:nvPr>
        </p:nvSpPr>
        <p:spPr>
          <a:xfrm>
            <a:off x="913149" y="514791"/>
            <a:ext cx="10515600" cy="7948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4C967"/>
              </a:buClr>
              <a:buSzPts val="4400"/>
              <a:buFont typeface="Arial"/>
              <a:buNone/>
            </a:pPr>
            <a:r>
              <a:rPr lang="es-CL" sz="4400" b="1">
                <a:solidFill>
                  <a:srgbClr val="E4C967"/>
                </a:solidFill>
                <a:latin typeface="Arial"/>
                <a:ea typeface="Arial"/>
                <a:cs typeface="Arial"/>
                <a:sym typeface="Arial"/>
              </a:rPr>
              <a:t>Contenidos</a:t>
            </a:r>
            <a:endParaRPr b="1">
              <a:solidFill>
                <a:srgbClr val="E4C967"/>
              </a:solidFill>
              <a:latin typeface="Arial"/>
              <a:ea typeface="Arial"/>
              <a:cs typeface="Arial"/>
              <a:sym typeface="Arial"/>
            </a:endParaRPr>
          </a:p>
        </p:txBody>
      </p:sp>
      <p:sp>
        <p:nvSpPr>
          <p:cNvPr id="98" name="Google Shape;98;p42"/>
          <p:cNvSpPr txBox="1">
            <a:spLocks noGrp="1"/>
          </p:cNvSpPr>
          <p:nvPr>
            <p:ph type="body" idx="1"/>
          </p:nvPr>
        </p:nvSpPr>
        <p:spPr>
          <a:xfrm>
            <a:off x="694263" y="1693344"/>
            <a:ext cx="10803474" cy="387747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2400"/>
              <a:buNone/>
            </a:pPr>
            <a:r>
              <a:rPr lang="es-CL" sz="2000">
                <a:solidFill>
                  <a:schemeClr val="lt1"/>
                </a:solidFill>
                <a:latin typeface="Calibri"/>
                <a:ea typeface="Calibri"/>
                <a:cs typeface="Calibri"/>
                <a:sym typeface="Calibri"/>
              </a:rPr>
              <a:t>El informe que se presenta a continuación incluye información sobre:</a:t>
            </a:r>
            <a:endParaRPr sz="2000">
              <a:latin typeface="Calibri"/>
              <a:ea typeface="Calibri"/>
              <a:cs typeface="Calibri"/>
              <a:sym typeface="Calibri"/>
            </a:endParaRPr>
          </a:p>
          <a:p>
            <a:pPr marL="685800" lvl="1" indent="-228600" algn="just">
              <a:lnSpc>
                <a:spcPct val="100000"/>
              </a:lnSpc>
              <a:spcBef>
                <a:spcPts val="2400"/>
              </a:spcBef>
              <a:buClr>
                <a:srgbClr val="E9CA51"/>
              </a:buClr>
              <a:buSzPts val="2880"/>
            </a:pPr>
            <a:r>
              <a:rPr lang="es-CL" sz="2000"/>
              <a:t>Situación epidemiológica sobre virus respiratorios.</a:t>
            </a:r>
          </a:p>
          <a:p>
            <a:pPr marL="685800" lvl="1" indent="-228600" algn="just">
              <a:lnSpc>
                <a:spcPct val="100000"/>
              </a:lnSpc>
              <a:spcBef>
                <a:spcPts val="2400"/>
              </a:spcBef>
              <a:buClr>
                <a:srgbClr val="E9CA51"/>
              </a:buClr>
              <a:buSzPts val="2880"/>
            </a:pPr>
            <a:r>
              <a:rPr lang="es-CL" sz="2000"/>
              <a:t>Avance de la campaña de vacunación e inmunización.</a:t>
            </a:r>
          </a:p>
          <a:p>
            <a:pPr marL="685800" lvl="1" indent="-228600" algn="just">
              <a:lnSpc>
                <a:spcPct val="100000"/>
              </a:lnSpc>
              <a:spcBef>
                <a:spcPts val="2400"/>
              </a:spcBef>
              <a:buClr>
                <a:srgbClr val="E9CA51"/>
              </a:buClr>
              <a:buSzPts val="2880"/>
            </a:pPr>
            <a:r>
              <a:rPr lang="es-CL" sz="2000">
                <a:solidFill>
                  <a:schemeClr val="lt1"/>
                </a:solidFill>
                <a:latin typeface="Calibri"/>
                <a:ea typeface="Calibri"/>
                <a:cs typeface="Calibri"/>
                <a:sym typeface="Calibri"/>
              </a:rPr>
              <a:t>Ocupación de camas críticas pediátricas a nivel nacional y por servicio de salud.</a:t>
            </a:r>
            <a:endParaRPr sz="2000">
              <a:solidFill>
                <a:schemeClr val="lt1"/>
              </a:solidFill>
              <a:latin typeface="Calibri"/>
              <a:ea typeface="Calibri"/>
              <a:cs typeface="Calibri"/>
              <a:sym typeface="Calibri"/>
            </a:endParaRPr>
          </a:p>
          <a:p>
            <a:pPr marL="685800" lvl="1" indent="-228600" algn="just" rtl="0">
              <a:lnSpc>
                <a:spcPct val="100000"/>
              </a:lnSpc>
              <a:spcBef>
                <a:spcPts val="1800"/>
              </a:spcBef>
              <a:spcAft>
                <a:spcPts val="0"/>
              </a:spcAft>
              <a:buClr>
                <a:srgbClr val="E9CA51"/>
              </a:buClr>
              <a:buSzPts val="2880"/>
              <a:buChar char="•"/>
            </a:pPr>
            <a:r>
              <a:rPr lang="es-CL" sz="2000">
                <a:solidFill>
                  <a:schemeClr val="lt1"/>
                </a:solidFill>
                <a:latin typeface="Calibri"/>
                <a:ea typeface="Calibri"/>
                <a:cs typeface="Calibri"/>
                <a:sym typeface="Calibri"/>
              </a:rPr>
              <a:t>Evolución de las atenciones de urgencias.</a:t>
            </a:r>
            <a:endParaRPr sz="2000">
              <a:latin typeface="Calibri"/>
              <a:ea typeface="Calibri"/>
              <a:cs typeface="Calibri"/>
              <a:sym typeface="Calibri"/>
            </a:endParaRPr>
          </a:p>
          <a:p>
            <a:pPr marL="685800" lvl="1" indent="-228600" algn="just" rtl="0">
              <a:lnSpc>
                <a:spcPct val="100000"/>
              </a:lnSpc>
              <a:spcBef>
                <a:spcPts val="1800"/>
              </a:spcBef>
              <a:spcAft>
                <a:spcPts val="0"/>
              </a:spcAft>
              <a:buClr>
                <a:srgbClr val="E9CA51"/>
              </a:buClr>
              <a:buSzPts val="2880"/>
              <a:buChar char="•"/>
            </a:pPr>
            <a:r>
              <a:rPr lang="es-CL" sz="2000">
                <a:solidFill>
                  <a:schemeClr val="lt1"/>
                </a:solidFill>
                <a:latin typeface="Calibri"/>
                <a:ea typeface="Calibri"/>
                <a:cs typeface="Calibri"/>
                <a:sym typeface="Calibri"/>
              </a:rPr>
              <a:t>Medidas de prevención.</a:t>
            </a:r>
            <a:endParaRPr sz="2000">
              <a:latin typeface="Calibri"/>
              <a:ea typeface="Calibri"/>
              <a:cs typeface="Calibri"/>
              <a:sym typeface="Calibri"/>
            </a:endParaRPr>
          </a:p>
        </p:txBody>
      </p:sp>
      <p:grpSp>
        <p:nvGrpSpPr>
          <p:cNvPr id="99" name="Google Shape;99;p42"/>
          <p:cNvGrpSpPr/>
          <p:nvPr/>
        </p:nvGrpSpPr>
        <p:grpSpPr>
          <a:xfrm>
            <a:off x="10329333" y="211666"/>
            <a:ext cx="1464734" cy="1464734"/>
            <a:chOff x="10329333" y="211666"/>
            <a:chExt cx="1464734" cy="1464734"/>
          </a:xfrm>
        </p:grpSpPr>
        <p:sp>
          <p:nvSpPr>
            <p:cNvPr id="100" name="Google Shape;100;p42"/>
            <p:cNvSpPr/>
            <p:nvPr/>
          </p:nvSpPr>
          <p:spPr>
            <a:xfrm>
              <a:off x="10430940" y="304805"/>
              <a:ext cx="1295400" cy="1295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1" name="Google Shape;101;p42"/>
            <p:cNvPicPr preferRelativeResize="0"/>
            <p:nvPr/>
          </p:nvPicPr>
          <p:blipFill rotWithShape="1">
            <a:blip r:embed="rId3">
              <a:alphaModFix/>
            </a:blip>
            <a:srcRect/>
            <a:stretch/>
          </p:blipFill>
          <p:spPr>
            <a:xfrm>
              <a:off x="10329333" y="211666"/>
              <a:ext cx="1464734" cy="1464734"/>
            </a:xfrm>
            <a:prstGeom prst="rect">
              <a:avLst/>
            </a:prstGeom>
            <a:noFill/>
            <a:ln>
              <a:noFill/>
            </a:ln>
          </p:spPr>
        </p:pic>
      </p:grpSp>
      <p:sp>
        <p:nvSpPr>
          <p:cNvPr id="102" name="Google Shape;102;p42"/>
          <p:cNvSpPr/>
          <p:nvPr/>
        </p:nvSpPr>
        <p:spPr>
          <a:xfrm>
            <a:off x="194540" y="5570831"/>
            <a:ext cx="11802900" cy="1075500"/>
          </a:xfrm>
          <a:prstGeom prst="rect">
            <a:avLst/>
          </a:prstGeom>
          <a:solidFill>
            <a:srgbClr val="6E82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42"/>
          <p:cNvSpPr txBox="1"/>
          <p:nvPr/>
        </p:nvSpPr>
        <p:spPr>
          <a:xfrm>
            <a:off x="913159" y="5722928"/>
            <a:ext cx="10824300" cy="923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1800"/>
              <a:buFont typeface="Arial"/>
              <a:buNone/>
            </a:pPr>
            <a:r>
              <a:rPr lang="es-CL" sz="1800" b="0" i="0" u="none" strike="noStrike" cap="none">
                <a:solidFill>
                  <a:schemeClr val="lt1"/>
                </a:solidFill>
                <a:latin typeface="Calibri"/>
                <a:ea typeface="Calibri"/>
                <a:cs typeface="Calibri"/>
                <a:sym typeface="Calibri"/>
              </a:rPr>
              <a:t>La información sobre la disponibilidad de camas críticas se informará al día anterior, mientras que la información sobre circulación viral, avance de la campaña de vacunación y atenciones de urgencias se informarán de manera semanal.</a:t>
            </a:r>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2024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518717" y="678398"/>
            <a:ext cx="10515600" cy="921807"/>
          </a:xfrm>
          <a:prstGeom prst="rect">
            <a:avLst/>
          </a:prstGeom>
          <a:noFill/>
          <a:ln>
            <a:noFill/>
          </a:ln>
        </p:spPr>
        <p:txBody>
          <a:bodyPr spcFirstLastPara="1" wrap="square" lIns="91425" tIns="45700" rIns="91425" bIns="45700" anchor="ctr" anchorCtr="0">
            <a:noAutofit/>
          </a:bodyPr>
          <a:lstStyle/>
          <a:p>
            <a:pPr>
              <a:lnSpc>
                <a:spcPct val="90000"/>
              </a:lnSpc>
              <a:buClr>
                <a:srgbClr val="E9CA51"/>
              </a:buClr>
              <a:buSzPts val="3600"/>
            </a:pPr>
            <a:r>
              <a:rPr lang="es-CL" sz="3600" b="1">
                <a:solidFill>
                  <a:srgbClr val="E9CA51"/>
                </a:solidFill>
              </a:rPr>
              <a:t>EVOLUCIÓN DE LAS ATENCIONES DE URGENCIAS</a:t>
            </a:r>
            <a:endParaRPr lang="es-CL" sz="3600" b="1" i="0" u="none" strike="noStrike" cap="none">
              <a:solidFill>
                <a:srgbClr val="E9CA51"/>
              </a:solidFill>
              <a:latin typeface="Arial"/>
              <a:ea typeface="Arial"/>
              <a:cs typeface="Arial"/>
            </a:endParaRPr>
          </a:p>
        </p:txBody>
      </p:sp>
      <p:sp>
        <p:nvSpPr>
          <p:cNvPr id="170" name="Google Shape;170;p9"/>
          <p:cNvSpPr txBox="1">
            <a:spLocks noGrp="1"/>
          </p:cNvSpPr>
          <p:nvPr>
            <p:ph type="body" idx="1"/>
          </p:nvPr>
        </p:nvSpPr>
        <p:spPr>
          <a:xfrm>
            <a:off x="302683" y="1619181"/>
            <a:ext cx="11370600" cy="5262300"/>
          </a:xfrm>
          <a:prstGeom prst="rect">
            <a:avLst/>
          </a:prstGeom>
          <a:noFill/>
          <a:ln>
            <a:noFill/>
          </a:ln>
        </p:spPr>
        <p:txBody>
          <a:bodyPr spcFirstLastPara="1" wrap="square" lIns="91425" tIns="45700" rIns="91425" bIns="45700" anchor="t" anchorCtr="0">
            <a:normAutofit/>
          </a:bodyPr>
          <a:lstStyle/>
          <a:p>
            <a:pPr marL="228600" indent="-192405" algn="just">
              <a:lnSpc>
                <a:spcPct val="120000"/>
              </a:lnSpc>
              <a:spcBef>
                <a:spcPts val="0"/>
              </a:spcBef>
              <a:buClr>
                <a:srgbClr val="E9CA51"/>
              </a:buClr>
              <a:buSzPct val="136216"/>
            </a:pPr>
            <a:r>
              <a:rPr lang="es-CL" sz="1900" b="0" i="0" u="none" strike="noStrike" baseline="0">
                <a:solidFill>
                  <a:srgbClr val="FFFFFF"/>
                </a:solidFill>
                <a:latin typeface="Calibri"/>
              </a:rPr>
              <a:t>Desde </a:t>
            </a:r>
            <a:r>
              <a:rPr lang="es-CL" sz="1900">
                <a:solidFill>
                  <a:srgbClr val="FFFFFF"/>
                </a:solidFill>
              </a:rPr>
              <a:t>los inicios del año escolar a la fecha, se ha observado un aumento en el número de atenciones de urgencia, especialmente de aquellas atenciones por Infecciones Respiratorias Agudas Bajas (IRA Baja), que son el principal motivo de consulta de la población pediátrica durante el invierno.</a:t>
            </a:r>
          </a:p>
          <a:p>
            <a:pPr marL="228600" indent="-192405" algn="just">
              <a:lnSpc>
                <a:spcPct val="120000"/>
              </a:lnSpc>
              <a:spcBef>
                <a:spcPts val="0"/>
              </a:spcBef>
              <a:buClr>
                <a:srgbClr val="E9CA51"/>
              </a:buClr>
              <a:buSzPct val="136216"/>
            </a:pPr>
            <a:endParaRPr lang="es-CL" sz="1900"/>
          </a:p>
          <a:p>
            <a:pPr marL="228600" indent="-192405" algn="just">
              <a:lnSpc>
                <a:spcPct val="120000"/>
              </a:lnSpc>
              <a:spcBef>
                <a:spcPts val="0"/>
              </a:spcBef>
              <a:buClr>
                <a:srgbClr val="E9CA51"/>
              </a:buClr>
              <a:buSzPct val="136216"/>
            </a:pPr>
            <a:r>
              <a:rPr lang="es-CL" sz="1900"/>
              <a:t>El grupo etario que ha experimentado un mayor incremento en el número de atenciones por infecciones respiratorias agudas baja esta semana con respecto a la anterior son las personas de 15 a 64 años, seguidas por las personas de 5 a 14 años.</a:t>
            </a:r>
          </a:p>
        </p:txBody>
      </p:sp>
    </p:spTree>
    <p:extLst>
      <p:ext uri="{BB962C8B-B14F-4D97-AF65-F5344CB8AC3E}">
        <p14:creationId xmlns:p14="http://schemas.microsoft.com/office/powerpoint/2010/main" val="35538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3" descr="rrss_uso mascariilla centros de salud_1-1.png"/>
          <p:cNvPicPr preferRelativeResize="0"/>
          <p:nvPr/>
        </p:nvPicPr>
        <p:blipFill rotWithShape="1">
          <a:blip r:embed="rId4">
            <a:alphaModFix/>
          </a:blip>
          <a:srcRect/>
          <a:stretch/>
        </p:blipFill>
        <p:spPr>
          <a:xfrm>
            <a:off x="0" y="0"/>
            <a:ext cx="6858000" cy="6858000"/>
          </a:xfrm>
          <a:prstGeom prst="rect">
            <a:avLst/>
          </a:prstGeom>
          <a:noFill/>
          <a:ln>
            <a:noFill/>
          </a:ln>
        </p:spPr>
      </p:pic>
      <p:sp>
        <p:nvSpPr>
          <p:cNvPr id="316" name="Google Shape;316;p33"/>
          <p:cNvSpPr txBox="1">
            <a:spLocks noGrp="1"/>
          </p:cNvSpPr>
          <p:nvPr>
            <p:ph type="body" idx="2"/>
          </p:nvPr>
        </p:nvSpPr>
        <p:spPr>
          <a:xfrm>
            <a:off x="7312855" y="2922646"/>
            <a:ext cx="4509683" cy="1408722"/>
          </a:xfrm>
          <a:prstGeom prst="rect">
            <a:avLst/>
          </a:prstGeom>
          <a:noFill/>
          <a:ln>
            <a:noFill/>
          </a:ln>
        </p:spPr>
        <p:txBody>
          <a:bodyPr spcFirstLastPara="1" wrap="square" lIns="91425" tIns="45700" rIns="91425" bIns="45700" anchor="t" anchorCtr="0">
            <a:noAutofit/>
          </a:bodyPr>
          <a:lstStyle/>
          <a:p>
            <a:pPr marL="0" indent="0">
              <a:lnSpc>
                <a:spcPct val="100000"/>
              </a:lnSpc>
              <a:spcBef>
                <a:spcPts val="1200"/>
              </a:spcBef>
              <a:spcAft>
                <a:spcPts val="600"/>
              </a:spcAft>
              <a:buClr>
                <a:srgbClr val="E9CA51"/>
              </a:buClr>
              <a:buSzPts val="3360"/>
              <a:buNone/>
            </a:pPr>
            <a:r>
              <a:rPr lang="es-CL">
                <a:solidFill>
                  <a:srgbClr val="FFFFFF"/>
                </a:solidFill>
                <a:latin typeface="Arial"/>
                <a:ea typeface="Arial"/>
                <a:cs typeface="Arial"/>
                <a:sym typeface="Arial"/>
              </a:rPr>
              <a:t>Uso obligatorio de mascarilla en las urgencias de los centros de salud.</a:t>
            </a:r>
            <a:endParaRPr/>
          </a:p>
        </p:txBody>
      </p:sp>
    </p:spTree>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2"/>
          <p:cNvSpPr txBox="1"/>
          <p:nvPr/>
        </p:nvSpPr>
        <p:spPr>
          <a:xfrm>
            <a:off x="651930" y="675250"/>
            <a:ext cx="9592740" cy="10329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000"/>
              <a:buFont typeface="Arial"/>
              <a:buNone/>
            </a:pPr>
            <a:r>
              <a:rPr lang="es-CL" sz="4000" b="1" i="0" u="none" strike="noStrike" cap="none">
                <a:solidFill>
                  <a:srgbClr val="E9CA51"/>
                </a:solidFill>
                <a:latin typeface="Arial"/>
                <a:ea typeface="Arial"/>
                <a:cs typeface="Arial"/>
                <a:sym typeface="Arial"/>
              </a:rPr>
              <a:t>Medidas de prevención para niños y comunidad escolar</a:t>
            </a:r>
            <a:endParaRPr sz="2400" b="1" i="0" u="none" strike="noStrike" cap="none">
              <a:solidFill>
                <a:srgbClr val="E9CA51"/>
              </a:solidFill>
              <a:latin typeface="Arial"/>
              <a:ea typeface="Arial"/>
              <a:cs typeface="Arial"/>
              <a:sym typeface="Arial"/>
            </a:endParaRPr>
          </a:p>
        </p:txBody>
      </p:sp>
      <p:sp>
        <p:nvSpPr>
          <p:cNvPr id="306" name="Google Shape;306;p32"/>
          <p:cNvSpPr/>
          <p:nvPr/>
        </p:nvSpPr>
        <p:spPr>
          <a:xfrm>
            <a:off x="-1" y="2094271"/>
            <a:ext cx="12192001" cy="3659415"/>
          </a:xfrm>
          <a:prstGeom prst="rect">
            <a:avLst/>
          </a:prstGeom>
          <a:solidFill>
            <a:srgbClr val="475B93">
              <a:alpha val="3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7" name="Google Shape;307;p32"/>
          <p:cNvSpPr txBox="1">
            <a:spLocks noGrp="1"/>
          </p:cNvSpPr>
          <p:nvPr>
            <p:ph type="body" idx="2"/>
          </p:nvPr>
        </p:nvSpPr>
        <p:spPr>
          <a:xfrm>
            <a:off x="651930" y="2324164"/>
            <a:ext cx="10888140" cy="3401386"/>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200"/>
              </a:spcBef>
              <a:spcAft>
                <a:spcPts val="0"/>
              </a:spcAft>
              <a:buClr>
                <a:srgbClr val="E9CA51"/>
              </a:buClr>
              <a:buSzPts val="2400"/>
              <a:buChar char="•"/>
            </a:pPr>
            <a:r>
              <a:rPr lang="es-CL" sz="2000">
                <a:solidFill>
                  <a:srgbClr val="FFFFFF"/>
                </a:solidFill>
                <a:latin typeface="Arial"/>
                <a:ea typeface="Arial"/>
                <a:cs typeface="Arial"/>
                <a:sym typeface="Arial"/>
              </a:rPr>
              <a:t>En lo posible, aislar a los niños menores de un año: no acudir a reuniones familiares, lugares con aglomeraciones y evitar contacto con personas enfermas.  </a:t>
            </a:r>
            <a:endParaRPr/>
          </a:p>
          <a:p>
            <a:pPr marL="457200" lvl="0" indent="-342900" algn="l" rtl="0">
              <a:lnSpc>
                <a:spcPct val="100000"/>
              </a:lnSpc>
              <a:spcBef>
                <a:spcPts val="1800"/>
              </a:spcBef>
              <a:spcAft>
                <a:spcPts val="0"/>
              </a:spcAft>
              <a:buClr>
                <a:srgbClr val="E9CA51"/>
              </a:buClr>
              <a:buSzPts val="2400"/>
              <a:buChar char="•"/>
            </a:pPr>
            <a:r>
              <a:rPr lang="es-CL" sz="2000">
                <a:solidFill>
                  <a:srgbClr val="FFFFFF"/>
                </a:solidFill>
                <a:latin typeface="Arial"/>
                <a:ea typeface="Arial"/>
                <a:cs typeface="Arial"/>
                <a:sym typeface="Arial"/>
              </a:rPr>
              <a:t>Se recomienda realizar teletrabajo para cuidadores de población de riesgo.</a:t>
            </a:r>
            <a:endParaRPr/>
          </a:p>
          <a:p>
            <a:pPr marL="457200" lvl="0" indent="-342900" algn="l" rtl="0">
              <a:lnSpc>
                <a:spcPct val="100000"/>
              </a:lnSpc>
              <a:spcBef>
                <a:spcPts val="1800"/>
              </a:spcBef>
              <a:spcAft>
                <a:spcPts val="0"/>
              </a:spcAft>
              <a:buClr>
                <a:srgbClr val="E9CA51"/>
              </a:buClr>
              <a:buSzPts val="2400"/>
              <a:buChar char="•"/>
            </a:pPr>
            <a:r>
              <a:rPr lang="es-CL" sz="2000">
                <a:solidFill>
                  <a:srgbClr val="FFFFFF"/>
                </a:solidFill>
                <a:latin typeface="Arial"/>
                <a:ea typeface="Arial"/>
                <a:cs typeface="Arial"/>
                <a:sym typeface="Arial"/>
              </a:rPr>
              <a:t>Ventilar las salas de clases en los establecimientos educacionales.</a:t>
            </a:r>
            <a:endParaRPr/>
          </a:p>
          <a:p>
            <a:pPr marL="457200" lvl="0" indent="-342900" algn="l" rtl="0">
              <a:lnSpc>
                <a:spcPct val="100000"/>
              </a:lnSpc>
              <a:spcBef>
                <a:spcPts val="1800"/>
              </a:spcBef>
              <a:spcAft>
                <a:spcPts val="600"/>
              </a:spcAft>
              <a:buClr>
                <a:srgbClr val="E9CA51"/>
              </a:buClr>
              <a:buSzPts val="2400"/>
              <a:buChar char="•"/>
            </a:pPr>
            <a:r>
              <a:rPr lang="es-CL" sz="2000">
                <a:solidFill>
                  <a:srgbClr val="FFFFFF"/>
                </a:solidFill>
                <a:latin typeface="Arial"/>
                <a:ea typeface="Arial"/>
                <a:cs typeface="Arial"/>
                <a:sym typeface="Arial"/>
              </a:rPr>
              <a:t>Recuerde que no se necesita certificado médico para justificar la inasistencia ni para volver a clases. No acuda a centros de salud para solicitarlo.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4"/>
          <p:cNvSpPr/>
          <p:nvPr/>
        </p:nvSpPr>
        <p:spPr>
          <a:xfrm>
            <a:off x="0" y="0"/>
            <a:ext cx="12192000" cy="6858000"/>
          </a:xfrm>
          <a:prstGeom prst="rect">
            <a:avLst/>
          </a:prstGeom>
          <a:solidFill>
            <a:srgbClr val="7078B8"/>
          </a:solidFill>
          <a:ln>
            <a:noFill/>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325" name="Google Shape;325;p34"/>
          <p:cNvGrpSpPr/>
          <p:nvPr/>
        </p:nvGrpSpPr>
        <p:grpSpPr>
          <a:xfrm>
            <a:off x="10329333" y="211666"/>
            <a:ext cx="1464734" cy="1464734"/>
            <a:chOff x="10329333" y="211666"/>
            <a:chExt cx="1464734" cy="1464734"/>
          </a:xfrm>
        </p:grpSpPr>
        <p:sp>
          <p:nvSpPr>
            <p:cNvPr id="326" name="Google Shape;326;p34"/>
            <p:cNvSpPr/>
            <p:nvPr/>
          </p:nvSpPr>
          <p:spPr>
            <a:xfrm>
              <a:off x="10430940" y="304805"/>
              <a:ext cx="1295400" cy="1295400"/>
            </a:xfrm>
            <a:prstGeom prst="ellipse">
              <a:avLst/>
            </a:prstGeom>
            <a:solidFill>
              <a:schemeClr val="lt1"/>
            </a:solidFill>
            <a:ln>
              <a:noFill/>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27" name="Google Shape;327;p34" descr="Avatar_Campaña Invierno_Ministerio de Salud.png"/>
            <p:cNvPicPr preferRelativeResize="0"/>
            <p:nvPr/>
          </p:nvPicPr>
          <p:blipFill rotWithShape="1">
            <a:blip r:embed="rId3">
              <a:alphaModFix/>
            </a:blip>
            <a:srcRect/>
            <a:stretch/>
          </p:blipFill>
          <p:spPr>
            <a:xfrm>
              <a:off x="10329333" y="211666"/>
              <a:ext cx="1464734" cy="1464734"/>
            </a:xfrm>
            <a:prstGeom prst="rect">
              <a:avLst/>
            </a:prstGeom>
            <a:noFill/>
            <a:ln>
              <a:noFill/>
            </a:ln>
          </p:spPr>
        </p:pic>
      </p:grpSp>
      <p:pic>
        <p:nvPicPr>
          <p:cNvPr id="328" name="Google Shape;328;p34" descr="SIGNOS-Y-SINTOMAS-NIÑOS.png"/>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5"/>
          <p:cNvSpPr/>
          <p:nvPr/>
        </p:nvSpPr>
        <p:spPr>
          <a:xfrm>
            <a:off x="0" y="0"/>
            <a:ext cx="12192000" cy="6858000"/>
          </a:xfrm>
          <a:prstGeom prst="rect">
            <a:avLst/>
          </a:prstGeom>
          <a:solidFill>
            <a:srgbClr val="7078B8"/>
          </a:solidFill>
          <a:ln>
            <a:noFill/>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335" name="Google Shape;335;p35"/>
          <p:cNvGrpSpPr/>
          <p:nvPr/>
        </p:nvGrpSpPr>
        <p:grpSpPr>
          <a:xfrm>
            <a:off x="10329333" y="211666"/>
            <a:ext cx="1464734" cy="1464734"/>
            <a:chOff x="10329333" y="211666"/>
            <a:chExt cx="1464734" cy="1464734"/>
          </a:xfrm>
        </p:grpSpPr>
        <p:sp>
          <p:nvSpPr>
            <p:cNvPr id="336" name="Google Shape;336;p35"/>
            <p:cNvSpPr/>
            <p:nvPr/>
          </p:nvSpPr>
          <p:spPr>
            <a:xfrm>
              <a:off x="10430940" y="304805"/>
              <a:ext cx="1295400" cy="1295400"/>
            </a:xfrm>
            <a:prstGeom prst="ellipse">
              <a:avLst/>
            </a:prstGeom>
            <a:solidFill>
              <a:schemeClr val="lt1"/>
            </a:solidFill>
            <a:ln>
              <a:noFill/>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37" name="Google Shape;337;p35" descr="Avatar_Campaña Invierno_Ministerio de Salud.png"/>
            <p:cNvPicPr preferRelativeResize="0"/>
            <p:nvPr/>
          </p:nvPicPr>
          <p:blipFill rotWithShape="1">
            <a:blip r:embed="rId3">
              <a:alphaModFix/>
            </a:blip>
            <a:srcRect/>
            <a:stretch/>
          </p:blipFill>
          <p:spPr>
            <a:xfrm>
              <a:off x="10329333" y="211666"/>
              <a:ext cx="1464734" cy="1464734"/>
            </a:xfrm>
            <a:prstGeom prst="rect">
              <a:avLst/>
            </a:prstGeom>
            <a:noFill/>
            <a:ln>
              <a:noFill/>
            </a:ln>
          </p:spPr>
        </p:pic>
      </p:grpSp>
      <p:pic>
        <p:nvPicPr>
          <p:cNvPr id="338" name="Google Shape;338;p35"/>
          <p:cNvPicPr preferRelativeResize="0"/>
          <p:nvPr/>
        </p:nvPicPr>
        <p:blipFill rotWithShape="1">
          <a:blip r:embed="rId4">
            <a:alphaModFix/>
          </a:blip>
          <a:srcRect/>
          <a:stretch/>
        </p:blipFill>
        <p:spPr>
          <a:xfrm>
            <a:off x="1" y="0"/>
            <a:ext cx="12191998" cy="6857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6"/>
          <p:cNvSpPr/>
          <p:nvPr/>
        </p:nvSpPr>
        <p:spPr>
          <a:xfrm>
            <a:off x="0" y="0"/>
            <a:ext cx="12192000" cy="6858000"/>
          </a:xfrm>
          <a:prstGeom prst="rect">
            <a:avLst/>
          </a:prstGeom>
          <a:solidFill>
            <a:srgbClr val="7078B8"/>
          </a:solidFill>
          <a:ln>
            <a:noFill/>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345" name="Google Shape;345;p36"/>
          <p:cNvGrpSpPr/>
          <p:nvPr/>
        </p:nvGrpSpPr>
        <p:grpSpPr>
          <a:xfrm>
            <a:off x="10329333" y="211666"/>
            <a:ext cx="1464734" cy="1464734"/>
            <a:chOff x="10329333" y="211666"/>
            <a:chExt cx="1464734" cy="1464734"/>
          </a:xfrm>
        </p:grpSpPr>
        <p:sp>
          <p:nvSpPr>
            <p:cNvPr id="346" name="Google Shape;346;p36"/>
            <p:cNvSpPr/>
            <p:nvPr/>
          </p:nvSpPr>
          <p:spPr>
            <a:xfrm>
              <a:off x="10430940" y="304805"/>
              <a:ext cx="1295400" cy="1295400"/>
            </a:xfrm>
            <a:prstGeom prst="ellipse">
              <a:avLst/>
            </a:prstGeom>
            <a:solidFill>
              <a:schemeClr val="lt1"/>
            </a:solidFill>
            <a:ln>
              <a:noFill/>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47" name="Google Shape;347;p36" descr="Avatar_Campaña Invierno_Ministerio de Salud.png"/>
            <p:cNvPicPr preferRelativeResize="0"/>
            <p:nvPr/>
          </p:nvPicPr>
          <p:blipFill rotWithShape="1">
            <a:blip r:embed="rId3">
              <a:alphaModFix/>
            </a:blip>
            <a:srcRect/>
            <a:stretch/>
          </p:blipFill>
          <p:spPr>
            <a:xfrm>
              <a:off x="10329333" y="211666"/>
              <a:ext cx="1464734" cy="1464734"/>
            </a:xfrm>
            <a:prstGeom prst="rect">
              <a:avLst/>
            </a:prstGeom>
            <a:noFill/>
            <a:ln>
              <a:noFill/>
            </a:ln>
          </p:spPr>
        </p:pic>
      </p:grpSp>
      <p:pic>
        <p:nvPicPr>
          <p:cNvPr id="348" name="Google Shape;348;p36" descr="Interfaz de usuario gráfica, Texto, Aplicación, Chat o mensaje de texto&#10;&#10;Descripción generada automáticamente"/>
          <p:cNvPicPr preferRelativeResize="0"/>
          <p:nvPr/>
        </p:nvPicPr>
        <p:blipFill rotWithShape="1">
          <a:blip r:embed="rId4">
            <a:alphaModFix/>
          </a:blip>
          <a:srcRect/>
          <a:stretch/>
        </p:blipFill>
        <p:spPr>
          <a:xfrm>
            <a:off x="2467" y="0"/>
            <a:ext cx="12187066"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p:nvPr/>
        </p:nvSpPr>
        <p:spPr>
          <a:xfrm>
            <a:off x="0" y="3699"/>
            <a:ext cx="12192000" cy="6858000"/>
          </a:xfrm>
          <a:prstGeom prst="rect">
            <a:avLst/>
          </a:prstGeom>
          <a:solidFill>
            <a:srgbClr val="7078B8"/>
          </a:solidFill>
          <a:ln>
            <a:noFill/>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354" name="Google Shape;354;p37"/>
          <p:cNvGrpSpPr/>
          <p:nvPr/>
        </p:nvGrpSpPr>
        <p:grpSpPr>
          <a:xfrm>
            <a:off x="10329333" y="211666"/>
            <a:ext cx="1464734" cy="1464734"/>
            <a:chOff x="10329333" y="211666"/>
            <a:chExt cx="1464734" cy="1464734"/>
          </a:xfrm>
        </p:grpSpPr>
        <p:sp>
          <p:nvSpPr>
            <p:cNvPr id="355" name="Google Shape;355;p37"/>
            <p:cNvSpPr/>
            <p:nvPr/>
          </p:nvSpPr>
          <p:spPr>
            <a:xfrm>
              <a:off x="10430940" y="304805"/>
              <a:ext cx="1295400" cy="1295400"/>
            </a:xfrm>
            <a:prstGeom prst="ellipse">
              <a:avLst/>
            </a:prstGeom>
            <a:solidFill>
              <a:schemeClr val="lt1"/>
            </a:solidFill>
            <a:ln>
              <a:noFill/>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56" name="Google Shape;356;p37" descr="Avatar_Campaña Invierno_Ministerio de Salud.png"/>
            <p:cNvPicPr preferRelativeResize="0"/>
            <p:nvPr/>
          </p:nvPicPr>
          <p:blipFill rotWithShape="1">
            <a:blip r:embed="rId3">
              <a:alphaModFix/>
            </a:blip>
            <a:srcRect/>
            <a:stretch/>
          </p:blipFill>
          <p:spPr>
            <a:xfrm>
              <a:off x="10329333" y="211666"/>
              <a:ext cx="1464734" cy="1464734"/>
            </a:xfrm>
            <a:prstGeom prst="rect">
              <a:avLst/>
            </a:prstGeom>
            <a:noFill/>
            <a:ln>
              <a:noFill/>
            </a:ln>
          </p:spPr>
        </p:pic>
      </p:grpSp>
      <p:pic>
        <p:nvPicPr>
          <p:cNvPr id="357" name="Google Shape;357;p37" descr="Imagen que contiene Texto&#10;&#10;Descripción generada automáticamente"/>
          <p:cNvPicPr preferRelativeResize="0"/>
          <p:nvPr/>
        </p:nvPicPr>
        <p:blipFill rotWithShape="1">
          <a:blip r:embed="rId4">
            <a:alphaModFix/>
          </a:blip>
          <a:srcRect/>
          <a:stretch/>
        </p:blipFill>
        <p:spPr>
          <a:xfrm>
            <a:off x="0" y="0"/>
            <a:ext cx="12191999"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8"/>
          <p:cNvSpPr txBox="1"/>
          <p:nvPr/>
        </p:nvSpPr>
        <p:spPr>
          <a:xfrm>
            <a:off x="6874934" y="2066397"/>
            <a:ext cx="4919133" cy="129434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400"/>
              <a:buFont typeface="Arial"/>
              <a:buNone/>
            </a:pPr>
            <a:r>
              <a:rPr lang="es-CL" sz="4400" b="1" i="0" u="none" strike="noStrike" cap="none">
                <a:solidFill>
                  <a:srgbClr val="E9CA51"/>
                </a:solidFill>
                <a:latin typeface="Arial"/>
                <a:ea typeface="Arial"/>
                <a:cs typeface="Arial"/>
                <a:sym typeface="Arial"/>
              </a:rPr>
              <a:t>Buen uso de la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4400"/>
              <a:buFont typeface="Arial"/>
              <a:buNone/>
            </a:pPr>
            <a:r>
              <a:rPr lang="es-CL" sz="4400" b="1" i="0" u="none" strike="noStrike" cap="none">
                <a:solidFill>
                  <a:srgbClr val="E9CA51"/>
                </a:solidFill>
                <a:latin typeface="Arial"/>
                <a:ea typeface="Arial"/>
                <a:cs typeface="Arial"/>
                <a:sym typeface="Arial"/>
              </a:rPr>
              <a:t>Red Asistencial</a:t>
            </a:r>
            <a:endParaRPr sz="2800" b="1" i="0" u="none" strike="noStrike" cap="none">
              <a:solidFill>
                <a:srgbClr val="E9CA51"/>
              </a:solidFill>
              <a:latin typeface="Arial"/>
              <a:ea typeface="Arial"/>
              <a:cs typeface="Arial"/>
              <a:sym typeface="Arial"/>
            </a:endParaRPr>
          </a:p>
        </p:txBody>
      </p:sp>
      <p:pic>
        <p:nvPicPr>
          <p:cNvPr id="363" name="Google Shape;363;p38" descr="1.jpg"/>
          <p:cNvPicPr preferRelativeResize="0"/>
          <p:nvPr/>
        </p:nvPicPr>
        <p:blipFill rotWithShape="1">
          <a:blip r:embed="rId3">
            <a:alphaModFix/>
          </a:blip>
          <a:srcRect t="19013" b="15186"/>
          <a:stretch/>
        </p:blipFill>
        <p:spPr>
          <a:xfrm>
            <a:off x="237067" y="1102617"/>
            <a:ext cx="6570133" cy="4318991"/>
          </a:xfrm>
          <a:prstGeom prst="rect">
            <a:avLst/>
          </a:prstGeom>
          <a:noFill/>
          <a:ln>
            <a:noFill/>
          </a:ln>
        </p:spPr>
      </p:pic>
      <p:pic>
        <p:nvPicPr>
          <p:cNvPr id="364" name="Google Shape;364;p38" descr="LOGO_SALUD RESPONDE_2014_llame_cc-02.png"/>
          <p:cNvPicPr preferRelativeResize="0"/>
          <p:nvPr/>
        </p:nvPicPr>
        <p:blipFill rotWithShape="1">
          <a:blip r:embed="rId4">
            <a:alphaModFix/>
          </a:blip>
          <a:srcRect b="30004"/>
          <a:stretch/>
        </p:blipFill>
        <p:spPr>
          <a:xfrm>
            <a:off x="6874934" y="3651652"/>
            <a:ext cx="4614335" cy="97181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39"/>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3" name="Google Shape;92;p41">
            <a:extLst>
              <a:ext uri="{FF2B5EF4-FFF2-40B4-BE49-F238E27FC236}">
                <a16:creationId xmlns:a16="http://schemas.microsoft.com/office/drawing/2014/main" id="{44F13CC6-CA34-7FF2-8856-F5E3C5F08685}"/>
              </a:ext>
            </a:extLst>
          </p:cNvPr>
          <p:cNvSpPr txBox="1"/>
          <p:nvPr/>
        </p:nvSpPr>
        <p:spPr>
          <a:xfrm>
            <a:off x="3369961" y="3752851"/>
            <a:ext cx="5248877" cy="677068"/>
          </a:xfrm>
          <a:prstGeom prst="rect">
            <a:avLst/>
          </a:prstGeom>
          <a:solidFill>
            <a:srgbClr val="848DC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3800" b="0" i="0" u="none" strike="noStrike" cap="none">
              <a:solidFill>
                <a:srgbClr val="000000"/>
              </a:solidFill>
              <a:latin typeface="Arial"/>
              <a:ea typeface="Arial"/>
              <a:cs typeface="Arial"/>
              <a:sym typeface="Arial"/>
            </a:endParaRPr>
          </a:p>
        </p:txBody>
      </p:sp>
      <p:sp>
        <p:nvSpPr>
          <p:cNvPr id="2" name="Google Shape;92;p41">
            <a:extLst>
              <a:ext uri="{FF2B5EF4-FFF2-40B4-BE49-F238E27FC236}">
                <a16:creationId xmlns:a16="http://schemas.microsoft.com/office/drawing/2014/main" id="{9C38BBC5-6DB6-1E90-DD5B-B44E4612FBC2}"/>
              </a:ext>
            </a:extLst>
          </p:cNvPr>
          <p:cNvSpPr txBox="1"/>
          <p:nvPr/>
        </p:nvSpPr>
        <p:spPr>
          <a:xfrm>
            <a:off x="3100573" y="3752851"/>
            <a:ext cx="5990852" cy="6770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CL" sz="3800" b="1" i="0" u="none" strike="noStrike" cap="none">
                <a:solidFill>
                  <a:srgbClr val="E9CA51"/>
                </a:solidFill>
                <a:latin typeface="Arial"/>
                <a:ea typeface="Arial"/>
                <a:cs typeface="Arial"/>
                <a:sym typeface="Arial"/>
              </a:rPr>
              <a:t>Campaña Inviern</a:t>
            </a:r>
            <a:r>
              <a:rPr lang="es-CL" sz="3800" b="1">
                <a:solidFill>
                  <a:srgbClr val="E9CA51"/>
                </a:solidFill>
              </a:rPr>
              <a:t>o 2024</a:t>
            </a:r>
            <a:endParaRPr sz="3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9"/>
          <p:cNvSpPr txBox="1"/>
          <p:nvPr/>
        </p:nvSpPr>
        <p:spPr>
          <a:xfrm>
            <a:off x="838200" y="542926"/>
            <a:ext cx="10515600" cy="85750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s-CL" sz="3600" b="1" i="0" u="none" strike="noStrike" cap="none">
                <a:solidFill>
                  <a:srgbClr val="E9CA51"/>
                </a:solidFill>
                <a:latin typeface="Calibri"/>
                <a:ea typeface="Calibri"/>
                <a:cs typeface="Calibri"/>
                <a:sym typeface="Calibri"/>
              </a:rPr>
              <a:t>Situación Epidemiológica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800"/>
              <a:buFont typeface="Arial"/>
              <a:buNone/>
            </a:pPr>
            <a:r>
              <a:rPr lang="es-CL" sz="2800" b="0" i="0" u="none" strike="noStrike" cap="none">
                <a:solidFill>
                  <a:schemeClr val="lt1"/>
                </a:solidFill>
                <a:latin typeface="Calibri"/>
                <a:ea typeface="Calibri"/>
                <a:cs typeface="Calibri"/>
                <a:sym typeface="Calibri"/>
              </a:rPr>
              <a:t>Semana epidemiológica 17  (21 – 27 de abril)</a:t>
            </a:r>
            <a:endParaRPr sz="1600" b="0" i="0" u="none" strike="noStrike" cap="none">
              <a:solidFill>
                <a:schemeClr val="lt1"/>
              </a:solidFill>
              <a:latin typeface="Calibri"/>
              <a:ea typeface="Calibri"/>
              <a:cs typeface="Calibri"/>
              <a:sym typeface="Calibri"/>
            </a:endParaRPr>
          </a:p>
        </p:txBody>
      </p:sp>
      <p:sp>
        <p:nvSpPr>
          <p:cNvPr id="250" name="Google Shape;250;p49"/>
          <p:cNvSpPr txBox="1">
            <a:spLocks noGrp="1"/>
          </p:cNvSpPr>
          <p:nvPr>
            <p:ph type="body" idx="1"/>
          </p:nvPr>
        </p:nvSpPr>
        <p:spPr>
          <a:xfrm>
            <a:off x="709863" y="1690688"/>
            <a:ext cx="10914870" cy="4557712"/>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20000"/>
              </a:lnSpc>
              <a:spcBef>
                <a:spcPts val="600"/>
              </a:spcBef>
              <a:spcAft>
                <a:spcPts val="0"/>
              </a:spcAft>
              <a:buClr>
                <a:srgbClr val="E9CA51"/>
              </a:buClr>
              <a:buSzPct val="120000"/>
              <a:buChar char="•"/>
            </a:pPr>
            <a:r>
              <a:rPr lang="es-CL" sz="2000">
                <a:solidFill>
                  <a:srgbClr val="FFFFFF"/>
                </a:solidFill>
                <a:latin typeface="Calibri"/>
                <a:ea typeface="Calibri"/>
                <a:cs typeface="Calibri"/>
                <a:sym typeface="Calibri"/>
              </a:rPr>
              <a:t>El Ministerio de Salud se encuentra </a:t>
            </a:r>
            <a:r>
              <a:rPr lang="es-CL" sz="2000">
                <a:solidFill>
                  <a:srgbClr val="FFFFFF"/>
                </a:solidFill>
              </a:rPr>
              <a:t>trabajando para este invierno desde noviembre del año pasado con la coordinación con MINEDUC para </a:t>
            </a:r>
            <a:r>
              <a:rPr lang="es-CL" sz="2000">
                <a:solidFill>
                  <a:srgbClr val="FFFFFF"/>
                </a:solidFill>
                <a:latin typeface="Calibri"/>
                <a:ea typeface="Calibri"/>
                <a:cs typeface="Calibri"/>
                <a:sym typeface="Calibri"/>
              </a:rPr>
              <a:t>la adecuación de las vacaciones de invierno.</a:t>
            </a:r>
            <a:endParaRPr/>
          </a:p>
          <a:p>
            <a:pPr marL="457200" lvl="0" indent="-342900" algn="l" rtl="0">
              <a:lnSpc>
                <a:spcPct val="120000"/>
              </a:lnSpc>
              <a:spcBef>
                <a:spcPts val="1200"/>
              </a:spcBef>
              <a:spcAft>
                <a:spcPts val="0"/>
              </a:spcAft>
              <a:buClr>
                <a:srgbClr val="E9CA51"/>
              </a:buClr>
              <a:buSzPct val="120000"/>
              <a:buChar char="•"/>
            </a:pPr>
            <a:r>
              <a:rPr lang="es-CL" sz="2000">
                <a:solidFill>
                  <a:srgbClr val="FFFFFF"/>
                </a:solidFill>
                <a:latin typeface="Calibri"/>
                <a:ea typeface="Calibri"/>
                <a:cs typeface="Calibri"/>
                <a:sym typeface="Calibri"/>
              </a:rPr>
              <a:t>Desde entonces los equipos </a:t>
            </a:r>
            <a:r>
              <a:rPr lang="es-CL" sz="2000">
                <a:solidFill>
                  <a:srgbClr val="FFFFFF"/>
                </a:solidFill>
              </a:rPr>
              <a:t>técnicos de vigilancia se han reunido para preparar y fortalecer la red de vigilancia a lo largo de todo el país.</a:t>
            </a:r>
          </a:p>
          <a:p>
            <a:pPr>
              <a:lnSpc>
                <a:spcPct val="120000"/>
              </a:lnSpc>
              <a:spcBef>
                <a:spcPts val="1200"/>
              </a:spcBef>
              <a:buClr>
                <a:srgbClr val="E9CA51"/>
              </a:buClr>
              <a:buSzPct val="120000"/>
            </a:pPr>
            <a:r>
              <a:rPr lang="es-CL" sz="2000">
                <a:solidFill>
                  <a:srgbClr val="FFFFFF"/>
                </a:solidFill>
                <a:latin typeface="Calibri"/>
                <a:ea typeface="Calibri"/>
                <a:cs typeface="Calibri"/>
                <a:sym typeface="Calibri"/>
              </a:rPr>
              <a:t>Desde inicios de abril de este año se observa un aumento importante de la circulación de virus respiratorios en nuestro país. Durante la Semana Epidemiológica 17 (del 21 al 27 de abril), la positividad de las muestras fue de 49,9</a:t>
            </a:r>
            <a:r>
              <a:rPr lang="es-CL" sz="2000">
                <a:solidFill>
                  <a:srgbClr val="FFFFFF"/>
                </a:solidFill>
              </a:rPr>
              <a:t>%, mayor </a:t>
            </a:r>
            <a:r>
              <a:rPr lang="es-CL" sz="2000">
                <a:solidFill>
                  <a:srgbClr val="FFFFFF"/>
                </a:solidFill>
                <a:latin typeface="Calibri"/>
                <a:ea typeface="Calibri"/>
                <a:cs typeface="Calibri"/>
                <a:sym typeface="Calibri"/>
              </a:rPr>
              <a:t>a la semana </a:t>
            </a:r>
            <a:r>
              <a:rPr lang="es-CL" sz="2000">
                <a:solidFill>
                  <a:srgbClr val="FFFFFF"/>
                </a:solidFill>
              </a:rPr>
              <a:t>16</a:t>
            </a:r>
            <a:r>
              <a:rPr lang="es-CL" sz="2000">
                <a:solidFill>
                  <a:srgbClr val="FFFFFF"/>
                </a:solidFill>
                <a:latin typeface="Calibri"/>
                <a:ea typeface="Calibri"/>
                <a:cs typeface="Calibri"/>
                <a:sym typeface="Calibri"/>
              </a:rPr>
              <a:t> (44,2%)</a:t>
            </a:r>
            <a:endParaRPr/>
          </a:p>
          <a:p>
            <a:pPr marL="457200" lvl="0" indent="-342900" algn="l" rtl="0">
              <a:lnSpc>
                <a:spcPct val="120000"/>
              </a:lnSpc>
              <a:spcBef>
                <a:spcPts val="1200"/>
              </a:spcBef>
              <a:spcAft>
                <a:spcPts val="0"/>
              </a:spcAft>
              <a:buClr>
                <a:srgbClr val="E9CA51"/>
              </a:buClr>
              <a:buSzPct val="120000"/>
              <a:buChar char="•"/>
            </a:pPr>
            <a:r>
              <a:rPr lang="es-CL" sz="2000">
                <a:solidFill>
                  <a:srgbClr val="FFFFFF"/>
                </a:solidFill>
                <a:latin typeface="Calibri"/>
                <a:ea typeface="Calibri"/>
                <a:cs typeface="Calibri"/>
                <a:sym typeface="Calibri"/>
              </a:rPr>
              <a:t>El </a:t>
            </a:r>
            <a:r>
              <a:rPr lang="es-CL" sz="2000">
                <a:solidFill>
                  <a:srgbClr val="FFFFFF"/>
                </a:solidFill>
              </a:rPr>
              <a:t>49%</a:t>
            </a:r>
            <a:r>
              <a:rPr lang="es-CL" sz="2000">
                <a:solidFill>
                  <a:srgbClr val="FFFFFF"/>
                </a:solidFill>
                <a:latin typeface="Calibri"/>
                <a:ea typeface="Calibri"/>
                <a:cs typeface="Calibri"/>
                <a:sym typeface="Calibri"/>
              </a:rPr>
              <a:t> de los virus detectados correspondieron a Influenza A, porcentaje superior a lo observado en la semana anterior (</a:t>
            </a:r>
            <a:r>
              <a:rPr lang="es-CL" sz="2000">
                <a:solidFill>
                  <a:srgbClr val="FFFFFF"/>
                </a:solidFill>
              </a:rPr>
              <a:t>51%). </a:t>
            </a:r>
            <a:r>
              <a:rPr lang="es-CL" sz="2000">
                <a:solidFill>
                  <a:srgbClr val="FFFFFF"/>
                </a:solidFill>
                <a:latin typeface="Calibri"/>
                <a:ea typeface="Calibri"/>
                <a:cs typeface="Calibri"/>
                <a:sym typeface="Calibri"/>
              </a:rPr>
              <a:t> </a:t>
            </a:r>
          </a:p>
          <a:p>
            <a:pPr lvl="0">
              <a:lnSpc>
                <a:spcPct val="120000"/>
              </a:lnSpc>
              <a:spcBef>
                <a:spcPts val="1200"/>
              </a:spcBef>
              <a:buClr>
                <a:srgbClr val="E9CA51"/>
              </a:buClr>
              <a:buSzPct val="120000"/>
            </a:pPr>
            <a:r>
              <a:rPr lang="es-CL" sz="2000">
                <a:solidFill>
                  <a:srgbClr val="FFFFFF"/>
                </a:solidFill>
                <a:latin typeface="Calibri"/>
                <a:ea typeface="Calibri"/>
                <a:cs typeface="Calibri"/>
                <a:sym typeface="Calibri"/>
              </a:rPr>
              <a:t>Otros virus detectados corresponden a Rinovirus (33,5%), </a:t>
            </a:r>
            <a:r>
              <a:rPr lang="es-CL" sz="2000">
                <a:solidFill>
                  <a:srgbClr val="FFFFFF"/>
                </a:solidFill>
              </a:rPr>
              <a:t>Adenovirus (7,9%), </a:t>
            </a:r>
            <a:r>
              <a:rPr lang="es-CL" sz="2000" err="1">
                <a:solidFill>
                  <a:srgbClr val="FFFFFF"/>
                </a:solidFill>
              </a:rPr>
              <a:t>Parainfluenza</a:t>
            </a:r>
            <a:r>
              <a:rPr lang="es-CL" sz="2000">
                <a:solidFill>
                  <a:srgbClr val="FFFFFF"/>
                </a:solidFill>
              </a:rPr>
              <a:t> (4,3%), SARS-CoV-2 (1,7%), </a:t>
            </a:r>
            <a:r>
              <a:rPr lang="es-CL" sz="2000" err="1">
                <a:solidFill>
                  <a:srgbClr val="FFFFFF"/>
                </a:solidFill>
                <a:latin typeface="Calibri"/>
                <a:ea typeface="Calibri"/>
                <a:cs typeface="Calibri"/>
                <a:sym typeface="Calibri"/>
              </a:rPr>
              <a:t>Metapneumovirus</a:t>
            </a:r>
            <a:r>
              <a:rPr lang="es-CL" sz="2000">
                <a:solidFill>
                  <a:srgbClr val="FFFFFF"/>
                </a:solidFill>
                <a:latin typeface="Calibri"/>
                <a:ea typeface="Calibri"/>
                <a:cs typeface="Calibri"/>
                <a:sym typeface="Calibri"/>
              </a:rPr>
              <a:t> </a:t>
            </a:r>
            <a:r>
              <a:rPr lang="es-CL" sz="2000">
                <a:solidFill>
                  <a:srgbClr val="FFFFFF"/>
                </a:solidFill>
              </a:rPr>
              <a:t>(0,8%), VRS (0,7%) </a:t>
            </a:r>
            <a:r>
              <a:rPr lang="es-CL" sz="2000">
                <a:solidFill>
                  <a:srgbClr val="FFFFFF"/>
                </a:solidFill>
                <a:latin typeface="Calibri"/>
                <a:ea typeface="Calibri"/>
                <a:cs typeface="Calibri"/>
                <a:sym typeface="Calibri"/>
              </a:rPr>
              <a:t>y Otros virus respiratorios (1,3%) </a:t>
            </a:r>
            <a:endParaRPr/>
          </a:p>
          <a:p>
            <a:pPr marL="457200" lvl="0" indent="-187325" algn="l" rtl="0">
              <a:lnSpc>
                <a:spcPct val="120000"/>
              </a:lnSpc>
              <a:spcBef>
                <a:spcPts val="1200"/>
              </a:spcBef>
              <a:spcAft>
                <a:spcPts val="600"/>
              </a:spcAft>
              <a:buClr>
                <a:srgbClr val="E9CA51"/>
              </a:buClr>
              <a:buSzPct val="119999"/>
              <a:buNone/>
            </a:pPr>
            <a:endParaRPr sz="2400">
              <a:solidFill>
                <a:srgbClr val="FFFFFF"/>
              </a:solidFill>
              <a:latin typeface="Calibri"/>
              <a:ea typeface="Calibri"/>
              <a:cs typeface="Calibri"/>
              <a:sym typeface="Calibri"/>
            </a:endParaRPr>
          </a:p>
        </p:txBody>
      </p:sp>
      <p:grpSp>
        <p:nvGrpSpPr>
          <p:cNvPr id="251" name="Google Shape;251;p49"/>
          <p:cNvGrpSpPr/>
          <p:nvPr/>
        </p:nvGrpSpPr>
        <p:grpSpPr>
          <a:xfrm>
            <a:off x="10329333" y="211666"/>
            <a:ext cx="1464734" cy="1464734"/>
            <a:chOff x="10329333" y="211666"/>
            <a:chExt cx="1464734" cy="1464734"/>
          </a:xfrm>
        </p:grpSpPr>
        <p:sp>
          <p:nvSpPr>
            <p:cNvPr id="252" name="Google Shape;252;p49"/>
            <p:cNvSpPr/>
            <p:nvPr/>
          </p:nvSpPr>
          <p:spPr>
            <a:xfrm>
              <a:off x="10430940" y="304805"/>
              <a:ext cx="1295400" cy="1295400"/>
            </a:xfrm>
            <a:prstGeom prst="ellipse">
              <a:avLst/>
            </a:prstGeom>
            <a:solidFill>
              <a:schemeClr val="lt1"/>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53" name="Google Shape;253;p49"/>
            <p:cNvPicPr preferRelativeResize="0"/>
            <p:nvPr/>
          </p:nvPicPr>
          <p:blipFill rotWithShape="1">
            <a:blip r:embed="rId3">
              <a:alphaModFix/>
            </a:blip>
            <a:srcRect/>
            <a:stretch/>
          </p:blipFill>
          <p:spPr>
            <a:xfrm>
              <a:off x="10329333" y="211666"/>
              <a:ext cx="1464734" cy="1464734"/>
            </a:xfrm>
            <a:prstGeom prst="rect">
              <a:avLst/>
            </a:prstGeom>
            <a:noFill/>
            <a:ln>
              <a:noFill/>
            </a:ln>
          </p:spPr>
        </p:pic>
      </p:grpSp>
    </p:spTree>
    <p:extLst>
      <p:ext uri="{BB962C8B-B14F-4D97-AF65-F5344CB8AC3E}">
        <p14:creationId xmlns:p14="http://schemas.microsoft.com/office/powerpoint/2010/main" val="273387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0"/>
          <p:cNvSpPr txBox="1"/>
          <p:nvPr/>
        </p:nvSpPr>
        <p:spPr>
          <a:xfrm>
            <a:off x="591498" y="6513687"/>
            <a:ext cx="10757746" cy="27343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100"/>
              <a:buFont typeface="Arial"/>
              <a:buNone/>
            </a:pPr>
            <a:r>
              <a:rPr lang="es-CL" sz="1100" b="0" i="0" u="none" strike="noStrike" cap="none">
                <a:solidFill>
                  <a:srgbClr val="FFFFFF"/>
                </a:solidFill>
                <a:latin typeface="Calibri"/>
                <a:ea typeface="Calibri"/>
                <a:cs typeface="Calibri"/>
                <a:sym typeface="Calibri"/>
              </a:rPr>
              <a:t>Mas información en: https://www.ispch.gob.cl/biomedico/vigilancia-de-laboratorio/ambitos-de-vigilancia/vigilancia-virus-respiratorios/informes-virus-respiratorios/?y=2024</a:t>
            </a:r>
            <a:endParaRPr sz="1400" b="0" i="0" u="none" strike="noStrike" cap="none">
              <a:solidFill>
                <a:srgbClr val="000000"/>
              </a:solidFill>
              <a:latin typeface="Arial"/>
              <a:ea typeface="Arial"/>
              <a:cs typeface="Arial"/>
              <a:sym typeface="Arial"/>
            </a:endParaRPr>
          </a:p>
        </p:txBody>
      </p:sp>
      <p:sp>
        <p:nvSpPr>
          <p:cNvPr id="259" name="Google Shape;259;p50"/>
          <p:cNvSpPr txBox="1"/>
          <p:nvPr/>
        </p:nvSpPr>
        <p:spPr>
          <a:xfrm>
            <a:off x="8428536" y="1845287"/>
            <a:ext cx="2218266" cy="2914022"/>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1200"/>
              <a:buFont typeface="Arial"/>
              <a:buNone/>
            </a:pPr>
            <a:r>
              <a:rPr lang="es-CL" sz="1200" b="0" i="0" u="none" strike="noStrike" cap="none">
                <a:solidFill>
                  <a:srgbClr val="FFFFFF"/>
                </a:solidFill>
                <a:latin typeface="Arial"/>
                <a:ea typeface="Arial"/>
                <a:cs typeface="Arial"/>
                <a:sym typeface="Arial"/>
              </a:rPr>
              <a:t>Número de casos detectados de Virus Respiratorios por agente y porcentaje de positividad del total de las muestras analizadas, según semana epidemiológica. Chile 2019-2023 (información de actualización semanal)</a:t>
            </a:r>
            <a:endParaRPr sz="1200" b="0" i="0" u="none" strike="noStrike" cap="none">
              <a:solidFill>
                <a:srgbClr val="FFFFFF"/>
              </a:solidFill>
              <a:latin typeface="Arial"/>
              <a:ea typeface="Arial"/>
              <a:cs typeface="Arial"/>
              <a:sym typeface="Arial"/>
            </a:endParaRPr>
          </a:p>
        </p:txBody>
      </p:sp>
      <p:sp>
        <p:nvSpPr>
          <p:cNvPr id="260" name="Google Shape;260;p50"/>
          <p:cNvSpPr txBox="1"/>
          <p:nvPr/>
        </p:nvSpPr>
        <p:spPr>
          <a:xfrm>
            <a:off x="577567" y="0"/>
            <a:ext cx="9708162" cy="17562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3200"/>
              <a:buFont typeface="Arial"/>
              <a:buNone/>
            </a:pPr>
            <a:r>
              <a:rPr lang="es-CL" sz="3200" b="1" i="0" u="none" strike="noStrike" cap="none">
                <a:solidFill>
                  <a:srgbClr val="E9CA51"/>
                </a:solidFill>
                <a:latin typeface="Arial"/>
                <a:ea typeface="Arial"/>
                <a:cs typeface="Arial"/>
                <a:sym typeface="Arial"/>
              </a:rPr>
              <a:t>Casos detectados de virus respiratorios por agente y porcentaje de positividad 20</a:t>
            </a:r>
            <a:r>
              <a:rPr lang="es-CL" sz="3200" b="1">
                <a:solidFill>
                  <a:srgbClr val="E9CA51"/>
                </a:solidFill>
              </a:rPr>
              <a:t>22</a:t>
            </a:r>
            <a:r>
              <a:rPr lang="es-CL" sz="3200" b="1" i="0" u="none" strike="noStrike" cap="none">
                <a:solidFill>
                  <a:srgbClr val="E9CA51"/>
                </a:solidFill>
                <a:latin typeface="Arial"/>
                <a:ea typeface="Arial"/>
                <a:cs typeface="Arial"/>
                <a:sym typeface="Arial"/>
              </a:rPr>
              <a:t>-2024</a:t>
            </a: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es-CL" sz="2400" b="0" i="0" u="none" strike="noStrike" cap="none">
                <a:solidFill>
                  <a:schemeClr val="lt1"/>
                </a:solidFill>
                <a:latin typeface="Arial"/>
                <a:ea typeface="Arial"/>
                <a:cs typeface="Arial"/>
                <a:sym typeface="Arial"/>
              </a:rPr>
              <a:t>Semana Epidemiológica 17 (21 – 27 de abril)</a:t>
            </a:r>
            <a:endParaRPr sz="1400" b="0" i="0" u="none" strike="noStrike" cap="none">
              <a:solidFill>
                <a:schemeClr val="lt1"/>
              </a:solidFill>
              <a:latin typeface="Arial"/>
              <a:ea typeface="Arial"/>
              <a:cs typeface="Arial"/>
              <a:sym typeface="Arial"/>
            </a:endParaRPr>
          </a:p>
        </p:txBody>
      </p:sp>
      <p:grpSp>
        <p:nvGrpSpPr>
          <p:cNvPr id="261" name="Google Shape;261;p50"/>
          <p:cNvGrpSpPr/>
          <p:nvPr/>
        </p:nvGrpSpPr>
        <p:grpSpPr>
          <a:xfrm>
            <a:off x="10329333" y="211666"/>
            <a:ext cx="1464734" cy="1464734"/>
            <a:chOff x="10329333" y="211666"/>
            <a:chExt cx="1464734" cy="1464734"/>
          </a:xfrm>
        </p:grpSpPr>
        <p:sp>
          <p:nvSpPr>
            <p:cNvPr id="262" name="Google Shape;262;p50"/>
            <p:cNvSpPr/>
            <p:nvPr/>
          </p:nvSpPr>
          <p:spPr>
            <a:xfrm>
              <a:off x="10430940" y="304805"/>
              <a:ext cx="1295400" cy="1295400"/>
            </a:xfrm>
            <a:prstGeom prst="ellipse">
              <a:avLst/>
            </a:prstGeom>
            <a:solidFill>
              <a:schemeClr val="l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3" name="Google Shape;263;p50"/>
            <p:cNvPicPr preferRelativeResize="0"/>
            <p:nvPr/>
          </p:nvPicPr>
          <p:blipFill rotWithShape="1">
            <a:blip r:embed="rId3">
              <a:alphaModFix/>
            </a:blip>
            <a:srcRect/>
            <a:stretch/>
          </p:blipFill>
          <p:spPr>
            <a:xfrm>
              <a:off x="10329333" y="211666"/>
              <a:ext cx="1464734" cy="1464734"/>
            </a:xfrm>
            <a:prstGeom prst="rect">
              <a:avLst/>
            </a:prstGeom>
            <a:noFill/>
            <a:ln>
              <a:noFill/>
            </a:ln>
          </p:spPr>
        </p:pic>
      </p:grpSp>
      <p:sp>
        <p:nvSpPr>
          <p:cNvPr id="3" name="AutoShape 2" descr="https://powerpoint.officeapps.live.com/pods/GetClipboardImage.ashx?Id=5e80fa89-5f61-4065-80b7-c0b4ebcc7fbd&amp;DC=PUS9&amp;pkey=f63d43f9-3cee-4c24-a324-3881e46dbe5f&amp;wdwaccluster=PUS9">
            <a:extLst>
              <a:ext uri="{FF2B5EF4-FFF2-40B4-BE49-F238E27FC236}">
                <a16:creationId xmlns:a16="http://schemas.microsoft.com/office/drawing/2014/main" id="{8135043E-F2F3-4B6E-92C5-235B8E90042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Imagen 5">
            <a:extLst>
              <a:ext uri="{FF2B5EF4-FFF2-40B4-BE49-F238E27FC236}">
                <a16:creationId xmlns:a16="http://schemas.microsoft.com/office/drawing/2014/main" id="{E9C6F202-29BF-217E-23D2-DAD6B8FD713A}"/>
              </a:ext>
            </a:extLst>
          </p:cNvPr>
          <p:cNvPicPr>
            <a:picLocks noChangeAspect="1"/>
          </p:cNvPicPr>
          <p:nvPr/>
        </p:nvPicPr>
        <p:blipFill>
          <a:blip r:embed="rId4"/>
          <a:stretch>
            <a:fillRect/>
          </a:stretch>
        </p:blipFill>
        <p:spPr>
          <a:xfrm>
            <a:off x="648051" y="1676400"/>
            <a:ext cx="7170070" cy="4668400"/>
          </a:xfrm>
          <a:prstGeom prst="rect">
            <a:avLst/>
          </a:prstGeom>
        </p:spPr>
      </p:pic>
    </p:spTree>
    <p:extLst>
      <p:ext uri="{BB962C8B-B14F-4D97-AF65-F5344CB8AC3E}">
        <p14:creationId xmlns:p14="http://schemas.microsoft.com/office/powerpoint/2010/main" val="36571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51" descr="LOGO_SALUD RESPONDE_2014_llame_cc-02.png"/>
          <p:cNvPicPr preferRelativeResize="0"/>
          <p:nvPr/>
        </p:nvPicPr>
        <p:blipFill rotWithShape="1">
          <a:blip r:embed="rId4">
            <a:alphaModFix/>
          </a:blip>
          <a:srcRect b="30004"/>
          <a:stretch/>
        </p:blipFill>
        <p:spPr>
          <a:xfrm>
            <a:off x="6518158" y="4969176"/>
            <a:ext cx="4181410" cy="880634"/>
          </a:xfrm>
          <a:prstGeom prst="rect">
            <a:avLst/>
          </a:prstGeom>
          <a:noFill/>
          <a:ln>
            <a:noFill/>
          </a:ln>
        </p:spPr>
      </p:pic>
      <p:grpSp>
        <p:nvGrpSpPr>
          <p:cNvPr id="271" name="Google Shape;271;p51"/>
          <p:cNvGrpSpPr/>
          <p:nvPr/>
        </p:nvGrpSpPr>
        <p:grpSpPr>
          <a:xfrm>
            <a:off x="10329333" y="211666"/>
            <a:ext cx="1464734" cy="1464734"/>
            <a:chOff x="10329333" y="211666"/>
            <a:chExt cx="1464734" cy="1464734"/>
          </a:xfrm>
        </p:grpSpPr>
        <p:sp>
          <p:nvSpPr>
            <p:cNvPr id="272" name="Google Shape;272;p51"/>
            <p:cNvSpPr/>
            <p:nvPr/>
          </p:nvSpPr>
          <p:spPr>
            <a:xfrm>
              <a:off x="10430940" y="304805"/>
              <a:ext cx="1295400" cy="1295400"/>
            </a:xfrm>
            <a:prstGeom prst="ellipse">
              <a:avLst/>
            </a:prstGeom>
            <a:solidFill>
              <a:schemeClr val="lt1"/>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73" name="Google Shape;273;p51"/>
            <p:cNvPicPr preferRelativeResize="0"/>
            <p:nvPr/>
          </p:nvPicPr>
          <p:blipFill rotWithShape="1">
            <a:blip r:embed="rId5">
              <a:alphaModFix/>
            </a:blip>
            <a:srcRect/>
            <a:stretch/>
          </p:blipFill>
          <p:spPr>
            <a:xfrm>
              <a:off x="10329333" y="211666"/>
              <a:ext cx="1464734" cy="1464734"/>
            </a:xfrm>
            <a:prstGeom prst="rect">
              <a:avLst/>
            </a:prstGeom>
            <a:noFill/>
            <a:ln>
              <a:noFill/>
            </a:ln>
          </p:spPr>
        </p:pic>
      </p:grpSp>
      <p:sp>
        <p:nvSpPr>
          <p:cNvPr id="274" name="Google Shape;274;p51"/>
          <p:cNvSpPr txBox="1"/>
          <p:nvPr/>
        </p:nvSpPr>
        <p:spPr>
          <a:xfrm>
            <a:off x="6518158" y="2727255"/>
            <a:ext cx="4994883" cy="1447547"/>
          </a:xfrm>
          <a:prstGeom prst="rect">
            <a:avLst/>
          </a:prstGeom>
          <a:noFill/>
          <a:ln>
            <a:noFill/>
          </a:ln>
        </p:spPr>
        <p:txBody>
          <a:bodyPr spcFirstLastPara="1" wrap="square" lIns="91425" tIns="45700" rIns="91425" bIns="45700" anchor="ctr" anchorCtr="0">
            <a:noAutofit/>
          </a:bodyPr>
          <a:lstStyle/>
          <a:p>
            <a:pPr lvl="0">
              <a:lnSpc>
                <a:spcPct val="90000"/>
              </a:lnSpc>
              <a:buSzPts val="6000"/>
            </a:pPr>
            <a:r>
              <a:rPr lang="es-CL" sz="6000" b="1">
                <a:solidFill>
                  <a:srgbClr val="FFFFFF"/>
                </a:solidFill>
                <a:latin typeface="Calibri"/>
                <a:ea typeface="Calibri"/>
                <a:cs typeface="Calibri"/>
                <a:sym typeface="Calibri"/>
              </a:rPr>
              <a:t>4.326.097</a:t>
            </a:r>
          </a:p>
          <a:p>
            <a:pPr lvl="0">
              <a:lnSpc>
                <a:spcPct val="90000"/>
              </a:lnSpc>
              <a:buSzPts val="6000"/>
            </a:pPr>
            <a:r>
              <a:rPr lang="es-CL" sz="3600" b="1" i="0" u="none" strike="noStrike" cap="none">
                <a:solidFill>
                  <a:srgbClr val="FFFFFF"/>
                </a:solidFill>
                <a:latin typeface="Calibri"/>
                <a:ea typeface="Calibri"/>
                <a:cs typeface="Calibri"/>
                <a:sym typeface="Calibri"/>
              </a:rPr>
              <a:t>dosis administradas</a:t>
            </a:r>
            <a:endParaRPr lang="es-CL" sz="2000" b="1" i="0" u="none" strike="noStrike" cap="none">
              <a:solidFill>
                <a:srgbClr val="FFFFFF"/>
              </a:solidFill>
              <a:latin typeface="Calibri"/>
              <a:ea typeface="Calibri"/>
              <a:cs typeface="Calibri"/>
              <a:sym typeface="Calibri"/>
            </a:endParaRPr>
          </a:p>
        </p:txBody>
      </p:sp>
      <p:sp>
        <p:nvSpPr>
          <p:cNvPr id="275" name="Google Shape;275;p51"/>
          <p:cNvSpPr/>
          <p:nvPr/>
        </p:nvSpPr>
        <p:spPr>
          <a:xfrm>
            <a:off x="4528180" y="2515029"/>
            <a:ext cx="1872000" cy="1872000"/>
          </a:xfrm>
          <a:prstGeom prst="ellipse">
            <a:avLst/>
          </a:prstGeom>
          <a:solidFill>
            <a:srgbClr val="EDD373"/>
          </a:solidFill>
          <a:ln>
            <a:noFill/>
          </a:ln>
        </p:spPr>
        <p:txBody>
          <a:bodyPr spcFirstLastPara="1" wrap="square" lIns="91425" tIns="45700" rIns="91425" bIns="45700" anchor="ctr" anchorCtr="0">
            <a:noAutofit/>
          </a:bodyPr>
          <a:lstStyle/>
          <a:p>
            <a:pPr algn="ctr">
              <a:buSzPts val="3200"/>
            </a:pPr>
            <a:r>
              <a:rPr lang="es-CL" sz="3200" b="1">
                <a:solidFill>
                  <a:srgbClr val="0464AF"/>
                </a:solidFill>
                <a:latin typeface="Calibri"/>
                <a:ea typeface="Calibri"/>
                <a:cs typeface="Calibri"/>
                <a:sym typeface="Calibri"/>
              </a:rPr>
              <a:t>45,7</a:t>
            </a:r>
            <a:r>
              <a:rPr lang="es-CL" sz="3200" b="1" i="0" u="none" strike="noStrike" cap="none">
                <a:solidFill>
                  <a:srgbClr val="0464AF"/>
                </a:solidFill>
                <a:latin typeface="Calibri"/>
                <a:ea typeface="Calibri"/>
                <a:cs typeface="Calibri"/>
                <a:sym typeface="Calibri"/>
              </a:rPr>
              <a:t>%</a:t>
            </a:r>
            <a:r>
              <a:rPr lang="es-CL" sz="3200" b="1">
                <a:solidFill>
                  <a:srgbClr val="0464A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POBLACIÓN OBJETIVO</a:t>
            </a:r>
            <a:endParaRPr sz="1400" b="0" i="0" u="none" strike="noStrike" cap="none">
              <a:solidFill>
                <a:srgbClr val="0464AF"/>
              </a:solidFill>
              <a:latin typeface="Calibri"/>
              <a:ea typeface="Calibri"/>
              <a:cs typeface="Calibri"/>
              <a:sym typeface="Calibri"/>
            </a:endParaRPr>
          </a:p>
        </p:txBody>
      </p:sp>
      <p:grpSp>
        <p:nvGrpSpPr>
          <p:cNvPr id="276" name="Google Shape;276;p51"/>
          <p:cNvGrpSpPr/>
          <p:nvPr/>
        </p:nvGrpSpPr>
        <p:grpSpPr>
          <a:xfrm>
            <a:off x="354400" y="940105"/>
            <a:ext cx="3988627" cy="5043758"/>
            <a:chOff x="1135885" y="1369412"/>
            <a:chExt cx="3988627" cy="5043758"/>
          </a:xfrm>
        </p:grpSpPr>
        <p:sp>
          <p:nvSpPr>
            <p:cNvPr id="277" name="Google Shape;277;p51"/>
            <p:cNvSpPr/>
            <p:nvPr/>
          </p:nvSpPr>
          <p:spPr>
            <a:xfrm>
              <a:off x="1135885" y="1391868"/>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DD373"/>
                  </a:solidFill>
                  <a:latin typeface="Calibri"/>
                  <a:ea typeface="Calibri"/>
                  <a:cs typeface="Calibri"/>
                  <a:sym typeface="Calibri"/>
                </a:rPr>
                <a:t>60,7%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Trabajadores de educación</a:t>
              </a:r>
              <a:endParaRPr sz="1400" b="0" i="0" u="none" strike="noStrike" cap="none">
                <a:solidFill>
                  <a:srgbClr val="0464AF"/>
                </a:solidFill>
                <a:latin typeface="Calibri"/>
                <a:ea typeface="Calibri"/>
                <a:cs typeface="Calibri"/>
                <a:sym typeface="Calibri"/>
              </a:endParaRPr>
            </a:p>
          </p:txBody>
        </p:sp>
        <p:sp>
          <p:nvSpPr>
            <p:cNvPr id="278" name="Google Shape;278;p51"/>
            <p:cNvSpPr/>
            <p:nvPr/>
          </p:nvSpPr>
          <p:spPr>
            <a:xfrm>
              <a:off x="1135885" y="2026420"/>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DD373"/>
                  </a:solidFill>
                  <a:latin typeface="Calibri"/>
                  <a:ea typeface="Calibri"/>
                  <a:cs typeface="Calibri"/>
                  <a:sym typeface="Calibri"/>
                </a:rPr>
                <a:t>73,8</a:t>
              </a:r>
              <a:r>
                <a:rPr lang="es-CL" sz="2400" b="1" i="0" u="none" strike="noStrike" cap="none">
                  <a:solidFill>
                    <a:srgbClr val="EDD373"/>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Personal de salud privado</a:t>
              </a:r>
              <a:endParaRPr sz="1400" b="0" i="0" u="none" strike="noStrike" cap="none">
                <a:solidFill>
                  <a:srgbClr val="0464AF"/>
                </a:solidFill>
                <a:latin typeface="Calibri"/>
                <a:ea typeface="Calibri"/>
                <a:cs typeface="Calibri"/>
                <a:sym typeface="Calibri"/>
              </a:endParaRPr>
            </a:p>
          </p:txBody>
        </p:sp>
        <p:sp>
          <p:nvSpPr>
            <p:cNvPr id="279" name="Google Shape;279;p51"/>
            <p:cNvSpPr/>
            <p:nvPr/>
          </p:nvSpPr>
          <p:spPr>
            <a:xfrm>
              <a:off x="1135885" y="2659805"/>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DD373"/>
                  </a:solidFill>
                  <a:latin typeface="Calibri"/>
                  <a:ea typeface="Calibri"/>
                  <a:cs typeface="Calibri"/>
                  <a:sym typeface="Calibri"/>
                </a:rPr>
                <a:t>82,0</a:t>
              </a:r>
              <a:r>
                <a:rPr lang="es-CL" sz="2400" b="1" i="0" u="none" strike="noStrike" cap="none">
                  <a:solidFill>
                    <a:srgbClr val="EDD373"/>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Personal de salud público</a:t>
              </a:r>
              <a:endParaRPr sz="1400" b="0" i="0" u="none" strike="noStrike" cap="none">
                <a:solidFill>
                  <a:srgbClr val="0464AF"/>
                </a:solidFill>
                <a:latin typeface="Calibri"/>
                <a:ea typeface="Calibri"/>
                <a:cs typeface="Calibri"/>
                <a:sym typeface="Calibri"/>
              </a:endParaRPr>
            </a:p>
          </p:txBody>
        </p:sp>
        <p:sp>
          <p:nvSpPr>
            <p:cNvPr id="280" name="Google Shape;280;p51"/>
            <p:cNvSpPr/>
            <p:nvPr/>
          </p:nvSpPr>
          <p:spPr>
            <a:xfrm>
              <a:off x="1135885" y="3299213"/>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DD373"/>
                  </a:solidFill>
                  <a:latin typeface="Calibri"/>
                  <a:ea typeface="Calibri"/>
                  <a:cs typeface="Calibri"/>
                  <a:sym typeface="Calibri"/>
                </a:rPr>
                <a:t>50,4</a:t>
              </a:r>
              <a:r>
                <a:rPr lang="es-CL" sz="2400" b="1" i="0" u="none" strike="noStrike" cap="none">
                  <a:solidFill>
                    <a:srgbClr val="EDD373"/>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Escolares de 1° a 5° año básico</a:t>
              </a:r>
              <a:endParaRPr sz="1400" b="0" i="0" u="none" strike="noStrike" cap="none">
                <a:solidFill>
                  <a:srgbClr val="0464AF"/>
                </a:solidFill>
                <a:latin typeface="Calibri"/>
                <a:ea typeface="Calibri"/>
                <a:cs typeface="Calibri"/>
                <a:sym typeface="Calibri"/>
              </a:endParaRPr>
            </a:p>
          </p:txBody>
        </p:sp>
        <p:sp>
          <p:nvSpPr>
            <p:cNvPr id="281" name="Google Shape;281;p51"/>
            <p:cNvSpPr/>
            <p:nvPr/>
          </p:nvSpPr>
          <p:spPr>
            <a:xfrm>
              <a:off x="1135885" y="3937659"/>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DD373"/>
                  </a:solidFill>
                  <a:latin typeface="Calibri"/>
                  <a:ea typeface="Calibri"/>
                  <a:cs typeface="Calibri"/>
                  <a:sym typeface="Calibri"/>
                </a:rPr>
                <a:t>51,8</a:t>
              </a:r>
              <a:r>
                <a:rPr lang="es-CL" sz="2400" b="1" i="0" u="none" strike="noStrike" cap="none">
                  <a:solidFill>
                    <a:srgbClr val="EDD373"/>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Enfermos crónicos de 11-64 años de edad</a:t>
              </a:r>
              <a:endParaRPr sz="1400" b="0" i="0" u="none" strike="noStrike" cap="none">
                <a:solidFill>
                  <a:srgbClr val="0464AF"/>
                </a:solidFill>
                <a:latin typeface="Calibri"/>
                <a:ea typeface="Calibri"/>
                <a:cs typeface="Calibri"/>
                <a:sym typeface="Calibri"/>
              </a:endParaRPr>
            </a:p>
          </p:txBody>
        </p:sp>
        <p:sp>
          <p:nvSpPr>
            <p:cNvPr id="282" name="Google Shape;282;p51"/>
            <p:cNvSpPr/>
            <p:nvPr/>
          </p:nvSpPr>
          <p:spPr>
            <a:xfrm>
              <a:off x="1135885" y="4570736"/>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DD373"/>
                  </a:solidFill>
                  <a:latin typeface="Calibri"/>
                  <a:ea typeface="Calibri"/>
                  <a:cs typeface="Calibri"/>
                  <a:sym typeface="Calibri"/>
                </a:rPr>
                <a:t>43,3</a:t>
              </a:r>
              <a:r>
                <a:rPr lang="es-CL" sz="2400" b="1" i="0" u="none" strike="noStrike" cap="none">
                  <a:solidFill>
                    <a:srgbClr val="EDD373"/>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Niños y niñas de 6 meses a 5 años de edad</a:t>
              </a:r>
              <a:endParaRPr sz="1400" b="0" i="0" u="none" strike="noStrike" cap="none">
                <a:solidFill>
                  <a:srgbClr val="0464AF"/>
                </a:solidFill>
                <a:latin typeface="Calibri"/>
                <a:ea typeface="Calibri"/>
                <a:cs typeface="Calibri"/>
                <a:sym typeface="Calibri"/>
              </a:endParaRPr>
            </a:p>
          </p:txBody>
        </p:sp>
        <p:sp>
          <p:nvSpPr>
            <p:cNvPr id="283" name="Google Shape;283;p51"/>
            <p:cNvSpPr/>
            <p:nvPr/>
          </p:nvSpPr>
          <p:spPr>
            <a:xfrm>
              <a:off x="1135885" y="5214428"/>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DD373"/>
                  </a:solidFill>
                  <a:latin typeface="Calibri"/>
                  <a:ea typeface="Calibri"/>
                  <a:cs typeface="Calibri"/>
                  <a:sym typeface="Calibri"/>
                </a:rPr>
                <a:t>39,9</a:t>
              </a:r>
              <a:r>
                <a:rPr lang="es-CL" sz="2400" b="1" i="0" u="none" strike="noStrike" cap="none">
                  <a:solidFill>
                    <a:srgbClr val="EDD373"/>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Personas mayores de </a:t>
              </a:r>
              <a:r>
                <a:rPr lang="es-CL">
                  <a:solidFill>
                    <a:srgbClr val="0464AF"/>
                  </a:solidFill>
                  <a:latin typeface="Calibri"/>
                  <a:ea typeface="Calibri"/>
                  <a:cs typeface="Calibri"/>
                  <a:sym typeface="Calibri"/>
                </a:rPr>
                <a:t>60</a:t>
              </a:r>
              <a:r>
                <a:rPr lang="es-CL" sz="1400" b="0" i="0" u="none" strike="noStrike" cap="none">
                  <a:solidFill>
                    <a:srgbClr val="0464AF"/>
                  </a:solidFill>
                  <a:latin typeface="Calibri"/>
                  <a:ea typeface="Calibri"/>
                  <a:cs typeface="Calibri"/>
                  <a:sym typeface="Calibri"/>
                </a:rPr>
                <a:t> años de edad</a:t>
              </a:r>
              <a:endParaRPr sz="1400" b="0" i="0" u="none" strike="noStrike" cap="none">
                <a:solidFill>
                  <a:srgbClr val="0464AF"/>
                </a:solidFill>
                <a:latin typeface="Calibri"/>
                <a:ea typeface="Calibri"/>
                <a:cs typeface="Calibri"/>
                <a:sym typeface="Calibri"/>
              </a:endParaRPr>
            </a:p>
          </p:txBody>
        </p:sp>
        <p:sp>
          <p:nvSpPr>
            <p:cNvPr id="284" name="Google Shape;284;p51"/>
            <p:cNvSpPr/>
            <p:nvPr/>
          </p:nvSpPr>
          <p:spPr>
            <a:xfrm>
              <a:off x="1135885" y="5844107"/>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DD373"/>
                  </a:solidFill>
                  <a:latin typeface="Calibri"/>
                  <a:ea typeface="Calibri"/>
                  <a:cs typeface="Calibri"/>
                  <a:sym typeface="Calibri"/>
                </a:rPr>
                <a:t>31,7</a:t>
              </a:r>
              <a:r>
                <a:rPr lang="es-CL" sz="2400" b="1" i="0" u="none" strike="noStrike" cap="none">
                  <a:solidFill>
                    <a:srgbClr val="EDD373"/>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Embarazadas</a:t>
              </a:r>
              <a:endParaRPr sz="1400" b="0" i="0" u="none" strike="noStrike" cap="none">
                <a:solidFill>
                  <a:srgbClr val="0464AF"/>
                </a:solidFill>
                <a:latin typeface="Calibri"/>
                <a:ea typeface="Calibri"/>
                <a:cs typeface="Calibri"/>
                <a:sym typeface="Calibri"/>
              </a:endParaRPr>
            </a:p>
          </p:txBody>
        </p:sp>
        <p:sp>
          <p:nvSpPr>
            <p:cNvPr id="285" name="Google Shape;285;p51"/>
            <p:cNvSpPr/>
            <p:nvPr/>
          </p:nvSpPr>
          <p:spPr>
            <a:xfrm>
              <a:off x="4725678" y="1369412"/>
              <a:ext cx="398834" cy="4997727"/>
            </a:xfrm>
            <a:prstGeom prst="rightBrace">
              <a:avLst>
                <a:gd name="adj1" fmla="val 8333"/>
                <a:gd name="adj2" fmla="val 50000"/>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286" name="Google Shape;286;p51"/>
          <p:cNvSpPr txBox="1"/>
          <p:nvPr/>
        </p:nvSpPr>
        <p:spPr>
          <a:xfrm>
            <a:off x="427177" y="6059362"/>
            <a:ext cx="37621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Más información en: https://deis.minsal.cl/</a:t>
            </a:r>
            <a:endParaRPr sz="1400" b="0" i="0" u="none" strike="noStrike" cap="none">
              <a:solidFill>
                <a:srgbClr val="000000"/>
              </a:solidFill>
              <a:latin typeface="Arial"/>
              <a:ea typeface="Arial"/>
              <a:cs typeface="Arial"/>
              <a:sym typeface="Arial"/>
            </a:endParaRPr>
          </a:p>
        </p:txBody>
      </p:sp>
      <p:sp>
        <p:nvSpPr>
          <p:cNvPr id="287" name="Google Shape;287;p51"/>
          <p:cNvSpPr txBox="1"/>
          <p:nvPr/>
        </p:nvSpPr>
        <p:spPr>
          <a:xfrm>
            <a:off x="4357458" y="1318598"/>
            <a:ext cx="6242358" cy="55758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es-CL" sz="3200" b="1" i="0" u="none" strike="noStrike" cap="none">
                <a:solidFill>
                  <a:srgbClr val="E4C967"/>
                </a:solidFill>
                <a:latin typeface="Calibri"/>
                <a:ea typeface="Calibri"/>
                <a:cs typeface="Calibri"/>
                <a:sym typeface="Calibri"/>
              </a:rPr>
              <a:t>INFORME VACUNACIÓN INFLUENZA</a:t>
            </a:r>
            <a:endParaRPr sz="3200" b="1" i="0" u="none" strike="noStrike" cap="none">
              <a:solidFill>
                <a:srgbClr val="E4C967"/>
              </a:solidFill>
              <a:latin typeface="Calibri"/>
              <a:ea typeface="Calibri"/>
              <a:cs typeface="Calibri"/>
              <a:sym typeface="Calibri"/>
            </a:endParaRPr>
          </a:p>
        </p:txBody>
      </p:sp>
      <p:sp>
        <p:nvSpPr>
          <p:cNvPr id="288" name="Google Shape;288;p51"/>
          <p:cNvSpPr txBox="1"/>
          <p:nvPr/>
        </p:nvSpPr>
        <p:spPr>
          <a:xfrm>
            <a:off x="4351369" y="714276"/>
            <a:ext cx="54752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L" sz="2400" b="0" i="0" u="none" strike="noStrike" cap="none">
                <a:solidFill>
                  <a:schemeClr val="lt1"/>
                </a:solidFill>
                <a:latin typeface="Calibri"/>
                <a:ea typeface="Calibri"/>
                <a:cs typeface="Calibri"/>
                <a:sym typeface="Calibri"/>
              </a:rPr>
              <a:t>CAMPAÑA INVIERNO 2024</a:t>
            </a:r>
            <a:endParaRPr sz="2400" b="0" i="0" u="none" strike="noStrike" cap="none">
              <a:solidFill>
                <a:schemeClr val="lt1"/>
              </a:solidFill>
              <a:latin typeface="Calibri"/>
              <a:ea typeface="Calibri"/>
              <a:cs typeface="Calibri"/>
              <a:sym typeface="Calibri"/>
            </a:endParaRPr>
          </a:p>
        </p:txBody>
      </p:sp>
      <p:sp>
        <p:nvSpPr>
          <p:cNvPr id="289" name="Google Shape;289;p51"/>
          <p:cNvSpPr txBox="1"/>
          <p:nvPr/>
        </p:nvSpPr>
        <p:spPr>
          <a:xfrm>
            <a:off x="4351369" y="1960537"/>
            <a:ext cx="267267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L" sz="1800" b="0" i="0" u="none" strike="noStrike" cap="none">
                <a:solidFill>
                  <a:srgbClr val="EDD373"/>
                </a:solidFill>
                <a:latin typeface="Calibri"/>
                <a:ea typeface="Calibri"/>
                <a:cs typeface="Calibri"/>
                <a:sym typeface="Calibri"/>
              </a:rPr>
              <a:t>30 de Abril 2024</a:t>
            </a:r>
            <a:endParaRPr sz="1400" b="0" i="0" u="none" strike="noStrike" cap="none">
              <a:solidFill>
                <a:srgbClr val="EDD373"/>
              </a:solidFill>
              <a:latin typeface="Calibri"/>
              <a:ea typeface="Calibri"/>
              <a:cs typeface="Calibri"/>
              <a:sym typeface="Calibri"/>
            </a:endParaRPr>
          </a:p>
        </p:txBody>
      </p:sp>
    </p:spTree>
    <p:extLst>
      <p:ext uri="{BB962C8B-B14F-4D97-AF65-F5344CB8AC3E}">
        <p14:creationId xmlns:p14="http://schemas.microsoft.com/office/powerpoint/2010/main" val="166801457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51" descr="LOGO_SALUD RESPONDE_2014_llame_cc-02.png"/>
          <p:cNvPicPr preferRelativeResize="0"/>
          <p:nvPr/>
        </p:nvPicPr>
        <p:blipFill rotWithShape="1">
          <a:blip r:embed="rId4">
            <a:alphaModFix/>
          </a:blip>
          <a:srcRect b="30004"/>
          <a:stretch/>
        </p:blipFill>
        <p:spPr>
          <a:xfrm>
            <a:off x="6518158" y="4969176"/>
            <a:ext cx="4181410" cy="880634"/>
          </a:xfrm>
          <a:prstGeom prst="rect">
            <a:avLst/>
          </a:prstGeom>
          <a:noFill/>
          <a:ln>
            <a:noFill/>
          </a:ln>
        </p:spPr>
      </p:pic>
      <p:grpSp>
        <p:nvGrpSpPr>
          <p:cNvPr id="271" name="Google Shape;271;p51"/>
          <p:cNvGrpSpPr/>
          <p:nvPr/>
        </p:nvGrpSpPr>
        <p:grpSpPr>
          <a:xfrm>
            <a:off x="10329333" y="211666"/>
            <a:ext cx="1464734" cy="1464734"/>
            <a:chOff x="10329333" y="211666"/>
            <a:chExt cx="1464734" cy="1464734"/>
          </a:xfrm>
        </p:grpSpPr>
        <p:sp>
          <p:nvSpPr>
            <p:cNvPr id="272" name="Google Shape;272;p51"/>
            <p:cNvSpPr/>
            <p:nvPr/>
          </p:nvSpPr>
          <p:spPr>
            <a:xfrm>
              <a:off x="10430940" y="304805"/>
              <a:ext cx="1295400" cy="1295400"/>
            </a:xfrm>
            <a:prstGeom prst="ellipse">
              <a:avLst/>
            </a:prstGeom>
            <a:solidFill>
              <a:schemeClr val="lt1"/>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73" name="Google Shape;273;p51"/>
            <p:cNvPicPr preferRelativeResize="0"/>
            <p:nvPr/>
          </p:nvPicPr>
          <p:blipFill rotWithShape="1">
            <a:blip r:embed="rId5">
              <a:alphaModFix/>
            </a:blip>
            <a:srcRect/>
            <a:stretch/>
          </p:blipFill>
          <p:spPr>
            <a:xfrm>
              <a:off x="10329333" y="211666"/>
              <a:ext cx="1464734" cy="1464734"/>
            </a:xfrm>
            <a:prstGeom prst="rect">
              <a:avLst/>
            </a:prstGeom>
            <a:noFill/>
            <a:ln>
              <a:noFill/>
            </a:ln>
          </p:spPr>
        </p:pic>
      </p:grpSp>
      <p:sp>
        <p:nvSpPr>
          <p:cNvPr id="274" name="Google Shape;274;p51"/>
          <p:cNvSpPr txBox="1"/>
          <p:nvPr/>
        </p:nvSpPr>
        <p:spPr>
          <a:xfrm>
            <a:off x="6518158" y="2727255"/>
            <a:ext cx="4994883" cy="1447547"/>
          </a:xfrm>
          <a:prstGeom prst="rect">
            <a:avLst/>
          </a:prstGeom>
          <a:noFill/>
          <a:ln>
            <a:noFill/>
          </a:ln>
        </p:spPr>
        <p:txBody>
          <a:bodyPr spcFirstLastPara="1" wrap="square" lIns="91425" tIns="45700" rIns="91425" bIns="45700" anchor="ctr" anchorCtr="0">
            <a:noAutofit/>
          </a:bodyPr>
          <a:lstStyle/>
          <a:p>
            <a:pPr lvl="0">
              <a:lnSpc>
                <a:spcPct val="90000"/>
              </a:lnSpc>
              <a:buSzPts val="6000"/>
            </a:pPr>
            <a:r>
              <a:rPr lang="es-CL" sz="6000" b="1">
                <a:solidFill>
                  <a:srgbClr val="FFFFFF"/>
                </a:solidFill>
                <a:latin typeface="Calibri"/>
                <a:ea typeface="Calibri"/>
                <a:cs typeface="Calibri"/>
                <a:sym typeface="Calibri"/>
              </a:rPr>
              <a:t>1.086.272</a:t>
            </a:r>
          </a:p>
          <a:p>
            <a:pPr lvl="0">
              <a:lnSpc>
                <a:spcPct val="90000"/>
              </a:lnSpc>
              <a:buSzPts val="6000"/>
            </a:pPr>
            <a:r>
              <a:rPr lang="es-CL" sz="3600" b="1" i="0" u="none" strike="noStrike" cap="none">
                <a:solidFill>
                  <a:srgbClr val="FFFFFF"/>
                </a:solidFill>
                <a:latin typeface="Calibri"/>
                <a:ea typeface="Calibri"/>
                <a:cs typeface="Calibri"/>
                <a:sym typeface="Calibri"/>
              </a:rPr>
              <a:t>dosis administradas</a:t>
            </a:r>
            <a:endParaRPr lang="es-CL" sz="2000" b="1" i="0" u="none" strike="noStrike" cap="none">
              <a:solidFill>
                <a:srgbClr val="FFFFFF"/>
              </a:solidFill>
              <a:latin typeface="Calibri"/>
              <a:ea typeface="Calibri"/>
              <a:cs typeface="Calibri"/>
              <a:sym typeface="Calibri"/>
            </a:endParaRPr>
          </a:p>
        </p:txBody>
      </p:sp>
      <p:sp>
        <p:nvSpPr>
          <p:cNvPr id="275" name="Google Shape;275;p51"/>
          <p:cNvSpPr/>
          <p:nvPr/>
        </p:nvSpPr>
        <p:spPr>
          <a:xfrm>
            <a:off x="4528180" y="2515029"/>
            <a:ext cx="1872000" cy="1872000"/>
          </a:xfrm>
          <a:prstGeom prst="ellipse">
            <a:avLst/>
          </a:prstGeom>
          <a:solidFill>
            <a:srgbClr val="EDD373"/>
          </a:solidFill>
          <a:ln>
            <a:noFill/>
          </a:ln>
        </p:spPr>
        <p:txBody>
          <a:bodyPr spcFirstLastPara="1" wrap="square" lIns="91425" tIns="45700" rIns="91425" bIns="45700" anchor="ctr" anchorCtr="0">
            <a:noAutofit/>
          </a:bodyPr>
          <a:lstStyle/>
          <a:p>
            <a:pPr algn="ctr">
              <a:buSzPts val="3200"/>
            </a:pPr>
            <a:r>
              <a:rPr lang="es-CL" sz="3200" b="1">
                <a:solidFill>
                  <a:srgbClr val="0464AF"/>
                </a:solidFill>
                <a:latin typeface="Calibri"/>
                <a:ea typeface="Calibri"/>
                <a:cs typeface="Calibri"/>
                <a:sym typeface="Calibri"/>
              </a:rPr>
              <a:t>18,6</a:t>
            </a:r>
            <a:r>
              <a:rPr lang="es-CL" sz="3200" b="1" i="0" u="none" strike="noStrike" cap="none">
                <a:solidFill>
                  <a:srgbClr val="0464AF"/>
                </a:solidFill>
                <a:latin typeface="Calibri"/>
                <a:ea typeface="Calibri"/>
                <a:cs typeface="Calibri"/>
                <a:sym typeface="Calibri"/>
              </a:rPr>
              <a:t>%</a:t>
            </a:r>
            <a:r>
              <a:rPr lang="es-CL" sz="3200" b="1">
                <a:solidFill>
                  <a:srgbClr val="0464A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POBLACIÓN OBJETIVO</a:t>
            </a:r>
            <a:endParaRPr sz="1400" b="0" i="0" u="none" strike="noStrike" cap="none">
              <a:solidFill>
                <a:srgbClr val="0464AF"/>
              </a:solidFill>
              <a:latin typeface="Calibri"/>
              <a:ea typeface="Calibri"/>
              <a:cs typeface="Calibri"/>
              <a:sym typeface="Calibri"/>
            </a:endParaRPr>
          </a:p>
        </p:txBody>
      </p:sp>
      <p:sp>
        <p:nvSpPr>
          <p:cNvPr id="281" name="Google Shape;281;p51"/>
          <p:cNvSpPr/>
          <p:nvPr/>
        </p:nvSpPr>
        <p:spPr>
          <a:xfrm>
            <a:off x="330333" y="2230497"/>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DD373"/>
                </a:solidFill>
                <a:latin typeface="Calibri"/>
                <a:ea typeface="Calibri"/>
                <a:cs typeface="Calibri"/>
                <a:sym typeface="Calibri"/>
              </a:rPr>
              <a:t>14,0%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Personas con comorbilidades</a:t>
            </a:r>
            <a:endParaRPr sz="1400" b="0" i="0" u="none" strike="noStrike" cap="none">
              <a:solidFill>
                <a:srgbClr val="0464AF"/>
              </a:solidFill>
              <a:latin typeface="Calibri"/>
              <a:ea typeface="Calibri"/>
              <a:cs typeface="Calibri"/>
              <a:sym typeface="Calibri"/>
            </a:endParaRPr>
          </a:p>
        </p:txBody>
      </p:sp>
      <p:sp>
        <p:nvSpPr>
          <p:cNvPr id="282" name="Google Shape;282;p51"/>
          <p:cNvSpPr/>
          <p:nvPr/>
        </p:nvSpPr>
        <p:spPr>
          <a:xfrm>
            <a:off x="330333" y="2863574"/>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i="0" u="none" strike="noStrike" cap="none">
                <a:solidFill>
                  <a:srgbClr val="EDD373"/>
                </a:solidFill>
                <a:latin typeface="Calibri"/>
                <a:ea typeface="Calibri"/>
                <a:cs typeface="Calibri"/>
                <a:sym typeface="Calibri"/>
              </a:rPr>
              <a:t>6,2%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Inmunocomprometidos desde 6 meses</a:t>
            </a:r>
            <a:endParaRPr sz="1400" b="0" i="0" u="none" strike="noStrike" cap="none">
              <a:solidFill>
                <a:srgbClr val="0464AF"/>
              </a:solidFill>
              <a:latin typeface="Calibri"/>
              <a:ea typeface="Calibri"/>
              <a:cs typeface="Calibri"/>
              <a:sym typeface="Calibri"/>
            </a:endParaRPr>
          </a:p>
        </p:txBody>
      </p:sp>
      <p:sp>
        <p:nvSpPr>
          <p:cNvPr id="283" name="Google Shape;283;p51"/>
          <p:cNvSpPr/>
          <p:nvPr/>
        </p:nvSpPr>
        <p:spPr>
          <a:xfrm>
            <a:off x="330333" y="3507266"/>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DD373"/>
                </a:solidFill>
                <a:latin typeface="Calibri"/>
                <a:ea typeface="Calibri"/>
                <a:cs typeface="Calibri"/>
                <a:sym typeface="Calibri"/>
              </a:rPr>
              <a:t>21,2</a:t>
            </a:r>
            <a:r>
              <a:rPr lang="es-CL" sz="2400" b="1" i="0" u="none" strike="noStrike" cap="none">
                <a:solidFill>
                  <a:srgbClr val="EDD373"/>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Personas mayores de </a:t>
            </a:r>
            <a:r>
              <a:rPr lang="es-CL">
                <a:solidFill>
                  <a:srgbClr val="0464AF"/>
                </a:solidFill>
                <a:latin typeface="Calibri"/>
                <a:ea typeface="Calibri"/>
                <a:cs typeface="Calibri"/>
                <a:sym typeface="Calibri"/>
              </a:rPr>
              <a:t>60</a:t>
            </a:r>
            <a:r>
              <a:rPr lang="es-CL" sz="1400" b="0" i="0" u="none" strike="noStrike" cap="none">
                <a:solidFill>
                  <a:srgbClr val="0464AF"/>
                </a:solidFill>
                <a:latin typeface="Calibri"/>
                <a:ea typeface="Calibri"/>
                <a:cs typeface="Calibri"/>
                <a:sym typeface="Calibri"/>
              </a:rPr>
              <a:t> años de edad</a:t>
            </a:r>
            <a:endParaRPr sz="1400" b="0" i="0" u="none" strike="noStrike" cap="none">
              <a:solidFill>
                <a:srgbClr val="0464AF"/>
              </a:solidFill>
              <a:latin typeface="Calibri"/>
              <a:ea typeface="Calibri"/>
              <a:cs typeface="Calibri"/>
              <a:sym typeface="Calibri"/>
            </a:endParaRPr>
          </a:p>
        </p:txBody>
      </p:sp>
      <p:sp>
        <p:nvSpPr>
          <p:cNvPr id="284" name="Google Shape;284;p51"/>
          <p:cNvSpPr/>
          <p:nvPr/>
        </p:nvSpPr>
        <p:spPr>
          <a:xfrm>
            <a:off x="330333" y="4136945"/>
            <a:ext cx="3400173" cy="56906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2400" b="1">
                <a:solidFill>
                  <a:srgbClr val="EDD373"/>
                </a:solidFill>
                <a:latin typeface="Calibri"/>
                <a:ea typeface="Calibri"/>
                <a:cs typeface="Calibri"/>
                <a:sym typeface="Calibri"/>
              </a:rPr>
              <a:t>3,1</a:t>
            </a:r>
            <a:r>
              <a:rPr lang="es-CL" sz="2400" b="1" i="0" u="none" strike="noStrike" cap="none">
                <a:solidFill>
                  <a:srgbClr val="EDD373"/>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Embarazadas</a:t>
            </a:r>
            <a:endParaRPr sz="1400" b="0" i="0" u="none" strike="noStrike" cap="none">
              <a:solidFill>
                <a:srgbClr val="0464AF"/>
              </a:solidFill>
              <a:latin typeface="Calibri"/>
              <a:ea typeface="Calibri"/>
              <a:cs typeface="Calibri"/>
              <a:sym typeface="Calibri"/>
            </a:endParaRPr>
          </a:p>
        </p:txBody>
      </p:sp>
      <p:sp>
        <p:nvSpPr>
          <p:cNvPr id="285" name="Google Shape;285;p51"/>
          <p:cNvSpPr/>
          <p:nvPr/>
        </p:nvSpPr>
        <p:spPr>
          <a:xfrm>
            <a:off x="3848484" y="2062732"/>
            <a:ext cx="553376" cy="2776592"/>
          </a:xfrm>
          <a:prstGeom prst="rightBrace">
            <a:avLst>
              <a:gd name="adj1" fmla="val 8333"/>
              <a:gd name="adj2" fmla="val 50000"/>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6" name="Google Shape;286;p51"/>
          <p:cNvSpPr txBox="1"/>
          <p:nvPr/>
        </p:nvSpPr>
        <p:spPr>
          <a:xfrm>
            <a:off x="427177" y="6059362"/>
            <a:ext cx="37621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Más información en: https://deis.minsal.cl/</a:t>
            </a:r>
            <a:endParaRPr sz="1400" b="0" i="0" u="none" strike="noStrike" cap="none">
              <a:solidFill>
                <a:srgbClr val="000000"/>
              </a:solidFill>
              <a:latin typeface="Arial"/>
              <a:ea typeface="Arial"/>
              <a:cs typeface="Arial"/>
              <a:sym typeface="Arial"/>
            </a:endParaRPr>
          </a:p>
        </p:txBody>
      </p:sp>
      <p:sp>
        <p:nvSpPr>
          <p:cNvPr id="287" name="Google Shape;287;p51"/>
          <p:cNvSpPr txBox="1"/>
          <p:nvPr/>
        </p:nvSpPr>
        <p:spPr>
          <a:xfrm>
            <a:off x="4357458" y="1318598"/>
            <a:ext cx="6242358" cy="55758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200"/>
              <a:buFont typeface="Arial"/>
              <a:buNone/>
            </a:pPr>
            <a:r>
              <a:rPr lang="es-CL" sz="3200" b="1" i="0" u="none" strike="noStrike" cap="none">
                <a:solidFill>
                  <a:srgbClr val="E4C967"/>
                </a:solidFill>
                <a:latin typeface="Calibri"/>
                <a:ea typeface="Calibri"/>
                <a:cs typeface="Calibri"/>
                <a:sym typeface="Calibri"/>
              </a:rPr>
              <a:t>INFORME VACUNACIÓN COVID-19</a:t>
            </a:r>
            <a:endParaRPr sz="3200" b="1" i="0" u="none" strike="noStrike" cap="none">
              <a:solidFill>
                <a:srgbClr val="E4C967"/>
              </a:solidFill>
              <a:latin typeface="Calibri"/>
              <a:ea typeface="Calibri"/>
              <a:cs typeface="Calibri"/>
              <a:sym typeface="Calibri"/>
            </a:endParaRPr>
          </a:p>
        </p:txBody>
      </p:sp>
      <p:sp>
        <p:nvSpPr>
          <p:cNvPr id="288" name="Google Shape;288;p51"/>
          <p:cNvSpPr txBox="1"/>
          <p:nvPr/>
        </p:nvSpPr>
        <p:spPr>
          <a:xfrm>
            <a:off x="4351369" y="1008190"/>
            <a:ext cx="54752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L" sz="2400" b="0" i="0" u="none" strike="noStrike" cap="none">
                <a:solidFill>
                  <a:schemeClr val="lt1"/>
                </a:solidFill>
                <a:latin typeface="Calibri"/>
                <a:ea typeface="Calibri"/>
                <a:cs typeface="Calibri"/>
                <a:sym typeface="Calibri"/>
              </a:rPr>
              <a:t>CAMPAÑA INVIERNO 2024</a:t>
            </a:r>
            <a:endParaRPr sz="2400" b="0" i="0" u="none" strike="noStrike" cap="none">
              <a:solidFill>
                <a:schemeClr val="lt1"/>
              </a:solidFill>
              <a:latin typeface="Calibri"/>
              <a:ea typeface="Calibri"/>
              <a:cs typeface="Calibri"/>
              <a:sym typeface="Calibri"/>
            </a:endParaRPr>
          </a:p>
        </p:txBody>
      </p:sp>
      <p:sp>
        <p:nvSpPr>
          <p:cNvPr id="289" name="Google Shape;289;p51"/>
          <p:cNvSpPr txBox="1"/>
          <p:nvPr/>
        </p:nvSpPr>
        <p:spPr>
          <a:xfrm>
            <a:off x="4351369" y="1786365"/>
            <a:ext cx="267267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CL" sz="1800" b="0" i="0" u="none" strike="noStrike" cap="none">
                <a:solidFill>
                  <a:srgbClr val="EDD373"/>
                </a:solidFill>
                <a:latin typeface="Calibri"/>
                <a:ea typeface="Calibri"/>
                <a:cs typeface="Calibri"/>
                <a:sym typeface="Calibri"/>
              </a:rPr>
              <a:t>30 de Abril 2024</a:t>
            </a:r>
            <a:endParaRPr sz="1400" b="0" i="0" u="none" strike="noStrike" cap="none">
              <a:solidFill>
                <a:srgbClr val="EDD373"/>
              </a:solidFill>
              <a:latin typeface="Calibri"/>
              <a:ea typeface="Calibri"/>
              <a:cs typeface="Calibri"/>
              <a:sym typeface="Calibri"/>
            </a:endParaRPr>
          </a:p>
        </p:txBody>
      </p:sp>
    </p:spTree>
    <p:extLst>
      <p:ext uri="{BB962C8B-B14F-4D97-AF65-F5344CB8AC3E}">
        <p14:creationId xmlns:p14="http://schemas.microsoft.com/office/powerpoint/2010/main" val="244567901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51" descr="LOGO_SALUD RESPONDE_2014_llame_cc-02.png"/>
          <p:cNvPicPr preferRelativeResize="0"/>
          <p:nvPr/>
        </p:nvPicPr>
        <p:blipFill rotWithShape="1">
          <a:blip r:embed="rId4">
            <a:alphaModFix/>
          </a:blip>
          <a:srcRect b="30004"/>
          <a:stretch/>
        </p:blipFill>
        <p:spPr>
          <a:xfrm>
            <a:off x="6518158" y="4969176"/>
            <a:ext cx="4181410" cy="880634"/>
          </a:xfrm>
          <a:prstGeom prst="rect">
            <a:avLst/>
          </a:prstGeom>
          <a:noFill/>
          <a:ln>
            <a:noFill/>
          </a:ln>
        </p:spPr>
      </p:pic>
      <p:grpSp>
        <p:nvGrpSpPr>
          <p:cNvPr id="271" name="Google Shape;271;p51"/>
          <p:cNvGrpSpPr/>
          <p:nvPr/>
        </p:nvGrpSpPr>
        <p:grpSpPr>
          <a:xfrm>
            <a:off x="10329333" y="211666"/>
            <a:ext cx="1464734" cy="1464734"/>
            <a:chOff x="10329333" y="211666"/>
            <a:chExt cx="1464734" cy="1464734"/>
          </a:xfrm>
        </p:grpSpPr>
        <p:sp>
          <p:nvSpPr>
            <p:cNvPr id="272" name="Google Shape;272;p51"/>
            <p:cNvSpPr/>
            <p:nvPr/>
          </p:nvSpPr>
          <p:spPr>
            <a:xfrm>
              <a:off x="10430940" y="304805"/>
              <a:ext cx="1295400" cy="1295400"/>
            </a:xfrm>
            <a:prstGeom prst="ellipse">
              <a:avLst/>
            </a:prstGeom>
            <a:solidFill>
              <a:schemeClr val="lt1"/>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73" name="Google Shape;273;p51"/>
            <p:cNvPicPr preferRelativeResize="0"/>
            <p:nvPr/>
          </p:nvPicPr>
          <p:blipFill rotWithShape="1">
            <a:blip r:embed="rId5">
              <a:alphaModFix/>
            </a:blip>
            <a:srcRect/>
            <a:stretch/>
          </p:blipFill>
          <p:spPr>
            <a:xfrm>
              <a:off x="10329333" y="211666"/>
              <a:ext cx="1464734" cy="1464734"/>
            </a:xfrm>
            <a:prstGeom prst="rect">
              <a:avLst/>
            </a:prstGeom>
            <a:noFill/>
            <a:ln>
              <a:noFill/>
            </a:ln>
          </p:spPr>
        </p:pic>
      </p:grpSp>
      <p:sp>
        <p:nvSpPr>
          <p:cNvPr id="274" name="Google Shape;274;p51"/>
          <p:cNvSpPr txBox="1"/>
          <p:nvPr/>
        </p:nvSpPr>
        <p:spPr>
          <a:xfrm>
            <a:off x="6518158" y="2727255"/>
            <a:ext cx="4994883" cy="1447547"/>
          </a:xfrm>
          <a:prstGeom prst="rect">
            <a:avLst/>
          </a:prstGeom>
          <a:noFill/>
          <a:ln>
            <a:noFill/>
          </a:ln>
        </p:spPr>
        <p:txBody>
          <a:bodyPr spcFirstLastPara="1" wrap="square" lIns="91425" tIns="45700" rIns="91425" bIns="45700" anchor="ctr" anchorCtr="0">
            <a:noAutofit/>
          </a:bodyPr>
          <a:lstStyle/>
          <a:p>
            <a:pPr lvl="0">
              <a:lnSpc>
                <a:spcPct val="90000"/>
              </a:lnSpc>
              <a:buSzPts val="6000"/>
            </a:pPr>
            <a:r>
              <a:rPr lang="es-CL" sz="6000" b="1">
                <a:solidFill>
                  <a:srgbClr val="FFFFFF"/>
                </a:solidFill>
                <a:latin typeface="Calibri"/>
                <a:ea typeface="Calibri"/>
                <a:cs typeface="Calibri"/>
                <a:sym typeface="Calibri"/>
              </a:rPr>
              <a:t>51.801</a:t>
            </a:r>
          </a:p>
          <a:p>
            <a:pPr lvl="0">
              <a:lnSpc>
                <a:spcPct val="90000"/>
              </a:lnSpc>
              <a:buSzPts val="6000"/>
            </a:pPr>
            <a:r>
              <a:rPr lang="es-CL" sz="3600" b="1" i="0" u="none" strike="noStrike" cap="none">
                <a:solidFill>
                  <a:srgbClr val="FFFFFF"/>
                </a:solidFill>
                <a:latin typeface="Calibri"/>
                <a:ea typeface="Calibri"/>
                <a:cs typeface="Calibri"/>
                <a:sym typeface="Calibri"/>
              </a:rPr>
              <a:t>dosis administradas</a:t>
            </a:r>
            <a:endParaRPr sz="2000" b="1" i="0" u="none" strike="noStrike" cap="none">
              <a:solidFill>
                <a:srgbClr val="FFFFFF"/>
              </a:solidFill>
              <a:latin typeface="Calibri"/>
              <a:ea typeface="Calibri"/>
              <a:cs typeface="Calibri"/>
              <a:sym typeface="Calibri"/>
            </a:endParaRPr>
          </a:p>
        </p:txBody>
      </p:sp>
      <p:sp>
        <p:nvSpPr>
          <p:cNvPr id="275" name="Google Shape;275;p51"/>
          <p:cNvSpPr/>
          <p:nvPr/>
        </p:nvSpPr>
        <p:spPr>
          <a:xfrm>
            <a:off x="4528180" y="2515029"/>
            <a:ext cx="1872000" cy="1872000"/>
          </a:xfrm>
          <a:prstGeom prst="ellipse">
            <a:avLst/>
          </a:prstGeom>
          <a:solidFill>
            <a:srgbClr val="EDD3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s-CL" sz="3200" b="1" i="0" u="none" strike="noStrike" cap="none">
                <a:solidFill>
                  <a:srgbClr val="0464AF"/>
                </a:solidFill>
                <a:latin typeface="Calibri"/>
                <a:ea typeface="Calibri"/>
                <a:cs typeface="Calibri"/>
                <a:sym typeface="Calibri"/>
              </a:rPr>
              <a:t>55%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400" b="0" i="0" u="none" strike="noStrike" cap="none">
                <a:solidFill>
                  <a:srgbClr val="0464AF"/>
                </a:solidFill>
                <a:latin typeface="Calibri"/>
                <a:ea typeface="Calibri"/>
                <a:cs typeface="Calibri"/>
                <a:sym typeface="Calibri"/>
              </a:rPr>
              <a:t>POBLACIÓN OBJETIVO</a:t>
            </a:r>
            <a:endParaRPr sz="1400" b="0" i="0" u="none" strike="noStrike" cap="none">
              <a:solidFill>
                <a:srgbClr val="0464AF"/>
              </a:solidFill>
              <a:latin typeface="Calibri"/>
              <a:ea typeface="Calibri"/>
              <a:cs typeface="Calibri"/>
              <a:sym typeface="Calibri"/>
            </a:endParaRPr>
          </a:p>
        </p:txBody>
      </p:sp>
      <p:sp>
        <p:nvSpPr>
          <p:cNvPr id="277" name="Google Shape;277;p51"/>
          <p:cNvSpPr/>
          <p:nvPr/>
        </p:nvSpPr>
        <p:spPr>
          <a:xfrm>
            <a:off x="1098311" y="2186475"/>
            <a:ext cx="2888628" cy="123596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3200" b="1" i="0" u="none" strike="noStrike" cap="none">
                <a:solidFill>
                  <a:srgbClr val="EDD373"/>
                </a:solidFill>
                <a:latin typeface="Calibri"/>
                <a:ea typeface="Calibri"/>
                <a:cs typeface="Calibri"/>
                <a:sym typeface="Calibri"/>
              </a:rPr>
              <a:t>90,6%</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CL" sz="1800" b="0" i="0" u="none" strike="noStrike" cap="none">
                <a:solidFill>
                  <a:srgbClr val="0464AF"/>
                </a:solidFill>
                <a:latin typeface="Calibri"/>
                <a:ea typeface="Calibri"/>
                <a:cs typeface="Calibri"/>
                <a:sym typeface="Calibri"/>
              </a:rPr>
              <a:t>Recién Nacidos (Abril a la fecha)</a:t>
            </a:r>
            <a:endParaRPr sz="1800" b="0" i="0" u="none" strike="noStrike" cap="none">
              <a:solidFill>
                <a:srgbClr val="0464AF"/>
              </a:solidFill>
              <a:latin typeface="Calibri"/>
              <a:ea typeface="Calibri"/>
              <a:cs typeface="Calibri"/>
              <a:sym typeface="Calibri"/>
            </a:endParaRPr>
          </a:p>
        </p:txBody>
      </p:sp>
      <p:sp>
        <p:nvSpPr>
          <p:cNvPr id="278" name="Google Shape;278;p51"/>
          <p:cNvSpPr/>
          <p:nvPr/>
        </p:nvSpPr>
        <p:spPr>
          <a:xfrm>
            <a:off x="1036320" y="3541134"/>
            <a:ext cx="2950619" cy="111439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CL" sz="3200" b="1" i="0" u="none" strike="noStrike" cap="none">
                <a:solidFill>
                  <a:srgbClr val="EDD373"/>
                </a:solidFill>
                <a:latin typeface="Calibri"/>
                <a:ea typeface="Calibri"/>
                <a:cs typeface="Calibri"/>
                <a:sym typeface="Calibri"/>
              </a:rPr>
              <a:t>50,3%</a:t>
            </a:r>
            <a:endParaRPr sz="1800" b="0" i="0" u="none" strike="noStrike" cap="none">
              <a:solidFill>
                <a:srgbClr val="000000"/>
              </a:solidFill>
              <a:latin typeface="Arial"/>
              <a:ea typeface="Arial"/>
              <a:cs typeface="Arial"/>
              <a:sym typeface="Arial"/>
            </a:endParaRPr>
          </a:p>
          <a:p>
            <a:pPr algn="ctr">
              <a:buSzPts val="1400"/>
            </a:pPr>
            <a:r>
              <a:rPr lang="es-CL" sz="1800">
                <a:solidFill>
                  <a:srgbClr val="0464AF"/>
                </a:solidFill>
                <a:latin typeface="Calibri"/>
                <a:ea typeface="Calibri"/>
                <a:cs typeface="Calibri"/>
                <a:sym typeface="Calibri"/>
              </a:rPr>
              <a:t>Lactantes menores de 6 meses</a:t>
            </a:r>
            <a:endParaRPr sz="1800" b="0" i="0" u="none" strike="noStrike" cap="none">
              <a:solidFill>
                <a:srgbClr val="0464AF"/>
              </a:solidFill>
              <a:latin typeface="Calibri"/>
              <a:ea typeface="Calibri"/>
              <a:cs typeface="Calibri"/>
              <a:sym typeface="Calibri"/>
            </a:endParaRPr>
          </a:p>
        </p:txBody>
      </p:sp>
      <p:sp>
        <p:nvSpPr>
          <p:cNvPr id="285" name="Google Shape;285;p51"/>
          <p:cNvSpPr/>
          <p:nvPr/>
        </p:nvSpPr>
        <p:spPr>
          <a:xfrm>
            <a:off x="3986939" y="2044844"/>
            <a:ext cx="541241" cy="2781431"/>
          </a:xfrm>
          <a:prstGeom prst="rightBrace">
            <a:avLst>
              <a:gd name="adj1" fmla="val 8333"/>
              <a:gd name="adj2" fmla="val 50000"/>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 name="Google Shape;287;p51"/>
          <p:cNvSpPr txBox="1"/>
          <p:nvPr/>
        </p:nvSpPr>
        <p:spPr>
          <a:xfrm>
            <a:off x="4357458" y="1318598"/>
            <a:ext cx="6242358" cy="557588"/>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rgbClr val="000000"/>
              </a:buClr>
              <a:buSzPts val="3200"/>
              <a:buFont typeface="Arial"/>
              <a:buNone/>
            </a:pPr>
            <a:r>
              <a:rPr lang="es-CL" sz="3200" b="1" i="0" u="none" strike="noStrike" cap="none">
                <a:solidFill>
                  <a:srgbClr val="E4C967"/>
                </a:solidFill>
                <a:latin typeface="Calibri"/>
                <a:ea typeface="Calibri"/>
                <a:cs typeface="Calibri"/>
                <a:sym typeface="Calibri"/>
              </a:rPr>
              <a:t>INFORME COBERTURA NIRSEVIMAB</a:t>
            </a:r>
            <a:endParaRPr sz="3200" b="1" i="0" u="none" strike="noStrike" cap="none">
              <a:solidFill>
                <a:srgbClr val="E4C967"/>
              </a:solidFill>
              <a:latin typeface="Calibri"/>
              <a:ea typeface="Calibri"/>
              <a:cs typeface="Calibri"/>
              <a:sym typeface="Calibri"/>
            </a:endParaRPr>
          </a:p>
        </p:txBody>
      </p:sp>
      <p:sp>
        <p:nvSpPr>
          <p:cNvPr id="288" name="Google Shape;288;p51"/>
          <p:cNvSpPr txBox="1"/>
          <p:nvPr/>
        </p:nvSpPr>
        <p:spPr>
          <a:xfrm>
            <a:off x="4351369" y="1008190"/>
            <a:ext cx="54752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CL" sz="2400" b="0" i="0" u="none" strike="noStrike" cap="none">
                <a:solidFill>
                  <a:schemeClr val="lt1"/>
                </a:solidFill>
                <a:latin typeface="Calibri"/>
                <a:ea typeface="Calibri"/>
                <a:cs typeface="Calibri"/>
                <a:sym typeface="Calibri"/>
              </a:rPr>
              <a:t>CAMPAÑA INVIERNO 2024</a:t>
            </a:r>
            <a:endParaRPr sz="2400" b="0" i="0" u="none" strike="noStrike" cap="none">
              <a:solidFill>
                <a:schemeClr val="lt1"/>
              </a:solidFill>
              <a:latin typeface="Calibri"/>
              <a:ea typeface="Calibri"/>
              <a:cs typeface="Calibri"/>
              <a:sym typeface="Calibri"/>
            </a:endParaRPr>
          </a:p>
        </p:txBody>
      </p:sp>
      <p:sp>
        <p:nvSpPr>
          <p:cNvPr id="289" name="Google Shape;289;p51"/>
          <p:cNvSpPr txBox="1"/>
          <p:nvPr/>
        </p:nvSpPr>
        <p:spPr>
          <a:xfrm>
            <a:off x="4351369" y="1786365"/>
            <a:ext cx="2672674" cy="369291"/>
          </a:xfrm>
          <a:prstGeom prst="rect">
            <a:avLst/>
          </a:prstGeom>
          <a:noFill/>
          <a:ln>
            <a:noFill/>
          </a:ln>
        </p:spPr>
        <p:txBody>
          <a:bodyPr spcFirstLastPara="1" wrap="square" lIns="91425" tIns="45700" rIns="91425" bIns="45700" anchor="t" anchorCtr="0">
            <a:spAutoFit/>
          </a:bodyPr>
          <a:lstStyle/>
          <a:p>
            <a:pPr>
              <a:buSzPts val="1800"/>
            </a:pPr>
            <a:r>
              <a:rPr lang="es-CL" sz="1800">
                <a:solidFill>
                  <a:srgbClr val="EDD373"/>
                </a:solidFill>
                <a:latin typeface="Calibri"/>
                <a:ea typeface="Calibri"/>
                <a:cs typeface="Calibri"/>
                <a:sym typeface="Calibri"/>
              </a:rPr>
              <a:t>30 de abril del</a:t>
            </a:r>
            <a:r>
              <a:rPr lang="es-CL" sz="1800" b="0" i="0" u="none" strike="noStrike" cap="none">
                <a:solidFill>
                  <a:srgbClr val="EDD373"/>
                </a:solidFill>
                <a:latin typeface="Calibri"/>
                <a:ea typeface="Calibri"/>
                <a:cs typeface="Calibri"/>
                <a:sym typeface="Calibri"/>
              </a:rPr>
              <a:t> </a:t>
            </a:r>
            <a:r>
              <a:rPr lang="es-CL" sz="1800">
                <a:solidFill>
                  <a:srgbClr val="EDD373"/>
                </a:solidFill>
                <a:latin typeface="Calibri"/>
                <a:ea typeface="Calibri"/>
                <a:cs typeface="Calibri"/>
                <a:sym typeface="Calibri"/>
              </a:rPr>
              <a:t>2024</a:t>
            </a:r>
            <a:endParaRPr sz="1400" b="0" i="0" u="none" strike="noStrike" cap="none">
              <a:solidFill>
                <a:srgbClr val="EDD373"/>
              </a:solidFill>
              <a:latin typeface="Calibri"/>
              <a:ea typeface="Calibri"/>
              <a:cs typeface="Calibri"/>
              <a:sym typeface="Calibri"/>
            </a:endParaRPr>
          </a:p>
        </p:txBody>
      </p:sp>
    </p:spTree>
    <p:extLst>
      <p:ext uri="{BB962C8B-B14F-4D97-AF65-F5344CB8AC3E}">
        <p14:creationId xmlns:p14="http://schemas.microsoft.com/office/powerpoint/2010/main" val="161600118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3"/>
          <p:cNvSpPr txBox="1"/>
          <p:nvPr/>
        </p:nvSpPr>
        <p:spPr>
          <a:xfrm>
            <a:off x="563040" y="602958"/>
            <a:ext cx="10515600" cy="92180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9CA51"/>
              </a:buClr>
              <a:buSzPts val="3600"/>
              <a:buFont typeface="Arial"/>
              <a:buNone/>
            </a:pPr>
            <a:r>
              <a:rPr lang="es-CL" sz="3500" b="1" i="0" u="none" strike="noStrike" cap="none">
                <a:solidFill>
                  <a:srgbClr val="E9CA51"/>
                </a:solidFill>
                <a:latin typeface="Arial"/>
                <a:ea typeface="Arial"/>
                <a:cs typeface="Arial"/>
                <a:sym typeface="Arial"/>
              </a:rPr>
              <a:t>SITUACIÓN CAMAS CRÍTICAS PEDIÁTRICAS</a:t>
            </a:r>
            <a:endParaRPr sz="3500" b="1" i="0" u="none" strike="noStrike" cap="none">
              <a:solidFill>
                <a:srgbClr val="E9CA51"/>
              </a:solidFill>
              <a:latin typeface="Arial"/>
              <a:ea typeface="Arial"/>
              <a:cs typeface="Arial"/>
              <a:sym typeface="Arial"/>
            </a:endParaRPr>
          </a:p>
        </p:txBody>
      </p:sp>
      <p:sp>
        <p:nvSpPr>
          <p:cNvPr id="110" name="Google Shape;110;p43"/>
          <p:cNvSpPr txBox="1">
            <a:spLocks noGrp="1"/>
          </p:cNvSpPr>
          <p:nvPr>
            <p:ph type="body" idx="1"/>
          </p:nvPr>
        </p:nvSpPr>
        <p:spPr>
          <a:xfrm>
            <a:off x="410633" y="1594742"/>
            <a:ext cx="11370733" cy="4660300"/>
          </a:xfrm>
          <a:prstGeom prst="rect">
            <a:avLst/>
          </a:prstGeom>
          <a:noFill/>
          <a:ln>
            <a:noFill/>
          </a:ln>
        </p:spPr>
        <p:txBody>
          <a:bodyPr spcFirstLastPara="1" wrap="square" lIns="91425" tIns="45700" rIns="91425" bIns="45700" anchor="t" anchorCtr="0">
            <a:noAutofit/>
          </a:bodyPr>
          <a:lstStyle/>
          <a:p>
            <a:pPr marL="228600" lvl="0" indent="-191770" algn="just" rtl="0">
              <a:lnSpc>
                <a:spcPct val="110000"/>
              </a:lnSpc>
              <a:spcBef>
                <a:spcPts val="0"/>
              </a:spcBef>
              <a:spcAft>
                <a:spcPts val="0"/>
              </a:spcAft>
              <a:buClr>
                <a:srgbClr val="E9CA51"/>
              </a:buClr>
              <a:buSzPts val="2000"/>
              <a:buChar char="•"/>
            </a:pPr>
            <a:r>
              <a:rPr lang="es-CL" sz="2000">
                <a:solidFill>
                  <a:schemeClr val="lt1"/>
                </a:solidFill>
                <a:latin typeface="Calibri"/>
                <a:ea typeface="Calibri"/>
                <a:cs typeface="Calibri"/>
                <a:sym typeface="Calibri"/>
              </a:rPr>
              <a:t>Al</a:t>
            </a:r>
            <a:r>
              <a:rPr lang="es-CL" sz="2000"/>
              <a:t> 1 de mayo 2024</a:t>
            </a:r>
            <a:r>
              <a:rPr lang="es-CL" sz="2000">
                <a:solidFill>
                  <a:schemeClr val="lt1"/>
                </a:solidFill>
                <a:latin typeface="Calibri"/>
                <a:ea typeface="Calibri"/>
                <a:cs typeface="Calibri"/>
                <a:sym typeface="Calibri"/>
              </a:rPr>
              <a:t>, hay 690 camas críticas pediátricas habilitadas en el Sistema </a:t>
            </a:r>
            <a:r>
              <a:rPr lang="es-CL" sz="2000">
                <a:latin typeface="Calibri"/>
                <a:ea typeface="Calibri"/>
                <a:cs typeface="Calibri"/>
                <a:sym typeface="Calibri"/>
              </a:rPr>
              <a:t>I</a:t>
            </a:r>
            <a:r>
              <a:rPr lang="es-CL" sz="2000">
                <a:solidFill>
                  <a:schemeClr val="lt1"/>
                </a:solidFill>
                <a:latin typeface="Calibri"/>
                <a:ea typeface="Calibri"/>
                <a:cs typeface="Calibri"/>
                <a:sym typeface="Calibri"/>
              </a:rPr>
              <a:t>ntegrado de camas críticas pediátricas de la Red </a:t>
            </a:r>
            <a:r>
              <a:rPr lang="es-CL" sz="2000">
                <a:latin typeface="Calibri"/>
                <a:ea typeface="Calibri"/>
                <a:cs typeface="Calibri"/>
                <a:sym typeface="Calibri"/>
              </a:rPr>
              <a:t>A</a:t>
            </a:r>
            <a:r>
              <a:rPr lang="es-CL" sz="2000">
                <a:solidFill>
                  <a:schemeClr val="lt1"/>
                </a:solidFill>
                <a:latin typeface="Calibri"/>
                <a:ea typeface="Calibri"/>
                <a:cs typeface="Calibri"/>
                <a:sym typeface="Calibri"/>
              </a:rPr>
              <a:t>sistencial</a:t>
            </a:r>
            <a:r>
              <a:rPr lang="es-MX" sz="2000">
                <a:solidFill>
                  <a:schemeClr val="lt1"/>
                </a:solidFill>
                <a:latin typeface="Calibri"/>
                <a:ea typeface="Calibri"/>
                <a:cs typeface="Calibri"/>
                <a:sym typeface="Calibri"/>
              </a:rPr>
              <a:t>.</a:t>
            </a:r>
            <a:endParaRPr sz="2000">
              <a:latin typeface="Calibri"/>
              <a:ea typeface="Calibri"/>
              <a:cs typeface="Calibri"/>
              <a:sym typeface="Calibri"/>
            </a:endParaRPr>
          </a:p>
          <a:p>
            <a:pPr marL="228600" lvl="0" indent="-191770" algn="just" rtl="0">
              <a:lnSpc>
                <a:spcPct val="110000"/>
              </a:lnSpc>
              <a:spcBef>
                <a:spcPts val="1200"/>
              </a:spcBef>
              <a:spcAft>
                <a:spcPts val="0"/>
              </a:spcAft>
              <a:buClr>
                <a:srgbClr val="E9CA51"/>
              </a:buClr>
              <a:buSzPts val="2000"/>
              <a:buChar char="•"/>
            </a:pPr>
            <a:r>
              <a:rPr lang="es-CL" sz="2000">
                <a:solidFill>
                  <a:schemeClr val="lt1"/>
                </a:solidFill>
                <a:latin typeface="Calibri"/>
                <a:ea typeface="Calibri"/>
                <a:cs typeface="Calibri"/>
                <a:sym typeface="Calibri"/>
              </a:rPr>
              <a:t>La ocupación total alcanza las 433 camas críticas pediátricas correspondientes al </a:t>
            </a:r>
            <a:r>
              <a:rPr lang="es-CL" sz="2000">
                <a:latin typeface="Calibri"/>
                <a:ea typeface="Calibri"/>
                <a:cs typeface="Calibri"/>
                <a:sym typeface="Calibri"/>
              </a:rPr>
              <a:t>62,8%</a:t>
            </a:r>
            <a:r>
              <a:rPr lang="es-CL" sz="2000">
                <a:solidFill>
                  <a:schemeClr val="lt1"/>
                </a:solidFill>
                <a:latin typeface="Calibri"/>
                <a:ea typeface="Calibri"/>
                <a:cs typeface="Calibri"/>
                <a:sym typeface="Calibri"/>
              </a:rPr>
              <a:t>% del total disponible (</a:t>
            </a:r>
            <a:r>
              <a:rPr lang="es-CL" sz="2000"/>
              <a:t>65,2</a:t>
            </a:r>
            <a:r>
              <a:rPr lang="es-CL" sz="2000">
                <a:solidFill>
                  <a:schemeClr val="lt1"/>
                </a:solidFill>
                <a:latin typeface="Calibri"/>
                <a:ea typeface="Calibri"/>
                <a:cs typeface="Calibri"/>
                <a:sym typeface="Calibri"/>
              </a:rPr>
              <a:t>% en el sector público y 54,9% en el sector privado).</a:t>
            </a:r>
            <a:endParaRPr sz="2000">
              <a:latin typeface="Calibri"/>
              <a:ea typeface="Calibri"/>
              <a:cs typeface="Calibri"/>
              <a:sym typeface="Calibri"/>
            </a:endParaRPr>
          </a:p>
          <a:p>
            <a:pPr marL="228600" lvl="0" indent="-191770" algn="just" rtl="0">
              <a:lnSpc>
                <a:spcPct val="110000"/>
              </a:lnSpc>
              <a:spcBef>
                <a:spcPts val="1200"/>
              </a:spcBef>
              <a:spcAft>
                <a:spcPts val="0"/>
              </a:spcAft>
              <a:buClr>
                <a:srgbClr val="E9CA51"/>
              </a:buClr>
              <a:buSzPts val="2000"/>
              <a:buChar char="•"/>
            </a:pPr>
            <a:r>
              <a:rPr lang="es-CL" sz="2000">
                <a:solidFill>
                  <a:schemeClr val="lt1"/>
                </a:solidFill>
                <a:latin typeface="Calibri"/>
                <a:ea typeface="Calibri"/>
                <a:cs typeface="Calibri"/>
                <a:sym typeface="Calibri"/>
              </a:rPr>
              <a:t>La ocupación del Sistema Integrado de camas críticas pediátricas varía a nivel regional desde un 33,3% en la Región de Atacama y de Magallanes hasta </a:t>
            </a:r>
            <a:r>
              <a:rPr lang="es-CL" sz="2000"/>
              <a:t>83,3</a:t>
            </a:r>
            <a:r>
              <a:rPr lang="es-CL" sz="2000">
                <a:solidFill>
                  <a:schemeClr val="lt1"/>
                </a:solidFill>
                <a:latin typeface="Calibri"/>
                <a:ea typeface="Calibri"/>
                <a:cs typeface="Calibri"/>
                <a:sym typeface="Calibri"/>
              </a:rPr>
              <a:t>% en la Región d</a:t>
            </a:r>
            <a:r>
              <a:rPr lang="es-CL" sz="2000"/>
              <a:t>el Maule</a:t>
            </a:r>
            <a:r>
              <a:rPr lang="es-CL" sz="2000">
                <a:solidFill>
                  <a:schemeClr val="lt1"/>
                </a:solidFill>
                <a:latin typeface="Calibri"/>
                <a:ea typeface="Calibri"/>
                <a:cs typeface="Calibri"/>
                <a:sym typeface="Calibri"/>
              </a:rPr>
              <a:t>.</a:t>
            </a:r>
            <a:endParaRPr sz="2000">
              <a:solidFill>
                <a:schemeClr val="lt1"/>
              </a:solidFill>
            </a:endParaRPr>
          </a:p>
          <a:p>
            <a:pPr marL="228600" lvl="0" indent="-191770" algn="just" rtl="0">
              <a:lnSpc>
                <a:spcPct val="110000"/>
              </a:lnSpc>
              <a:spcBef>
                <a:spcPts val="1200"/>
              </a:spcBef>
              <a:spcAft>
                <a:spcPts val="0"/>
              </a:spcAft>
              <a:buClr>
                <a:srgbClr val="E9CA51"/>
              </a:buClr>
              <a:buSzPts val="2000"/>
              <a:buChar char="•"/>
            </a:pPr>
            <a:r>
              <a:rPr lang="es-CL" sz="2000">
                <a:solidFill>
                  <a:schemeClr val="lt1"/>
                </a:solidFill>
                <a:latin typeface="Calibri"/>
                <a:ea typeface="Calibri"/>
                <a:cs typeface="Calibri"/>
                <a:sym typeface="Calibri"/>
              </a:rPr>
              <a:t>Según Servicio de Salud, la ocupación varía desde un 25% en el Servicio de Salud Osorno hasta </a:t>
            </a:r>
            <a:r>
              <a:rPr lang="es-CL" sz="2000"/>
              <a:t>83,3%</a:t>
            </a:r>
            <a:r>
              <a:rPr lang="es-CL" sz="2000">
                <a:solidFill>
                  <a:schemeClr val="lt1"/>
                </a:solidFill>
                <a:latin typeface="Calibri"/>
                <a:ea typeface="Calibri"/>
                <a:cs typeface="Calibri"/>
                <a:sym typeface="Calibri"/>
              </a:rPr>
              <a:t> en el Servicio de Salud </a:t>
            </a:r>
            <a:r>
              <a:rPr lang="es-CL" sz="2000"/>
              <a:t>del Maule. </a:t>
            </a:r>
            <a:endParaRPr/>
          </a:p>
          <a:p>
            <a:pPr marL="228600" lvl="0" indent="-191770" algn="just" rtl="0">
              <a:lnSpc>
                <a:spcPct val="110000"/>
              </a:lnSpc>
              <a:spcBef>
                <a:spcPts val="1200"/>
              </a:spcBef>
              <a:spcAft>
                <a:spcPts val="0"/>
              </a:spcAft>
              <a:buClr>
                <a:srgbClr val="E9CA51"/>
              </a:buClr>
              <a:buSzPts val="2000"/>
              <a:buChar char="•"/>
            </a:pPr>
            <a:r>
              <a:rPr lang="es-MX" sz="2000">
                <a:solidFill>
                  <a:schemeClr val="bg1"/>
                </a:solidFill>
              </a:rPr>
              <a:t>Desde el inicio de la Campaña de Invierno correspondiente a la semana epidemiológica 14, al 30 de abril (corte 8 am), se han realizado 168 traslados de pacientes respiratorios. De ellos 160 pacientes corresponde a traslados adultos y 8 traslados pediátricos. 85 pacientes fueron trasladados al sistema público y 83 al privado. 164 traslados fueron realizados de forma terrestre y 4 en avión ambulancia.</a:t>
            </a:r>
            <a:endParaRPr>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4"/>
          <p:cNvSpPr txBox="1"/>
          <p:nvPr/>
        </p:nvSpPr>
        <p:spPr>
          <a:xfrm>
            <a:off x="1210740" y="615930"/>
            <a:ext cx="10515600" cy="92180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EDD373"/>
              </a:buClr>
              <a:buSzPts val="3200"/>
              <a:buFont typeface="Arial"/>
              <a:buNone/>
            </a:pPr>
            <a:r>
              <a:rPr lang="es-CL" sz="3600" b="1" i="0" u="none" strike="noStrike" cap="none">
                <a:solidFill>
                  <a:srgbClr val="EDD373"/>
                </a:solidFill>
                <a:latin typeface="Calibri"/>
                <a:ea typeface="Calibri"/>
                <a:cs typeface="Calibri"/>
                <a:sym typeface="Calibri"/>
              </a:rPr>
              <a:t>CAMAS CRÍTICAS PEDIÁTRICAS</a:t>
            </a:r>
            <a:endParaRPr sz="36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chemeClr val="lt1"/>
              </a:buClr>
              <a:buSzPts val="2800"/>
              <a:buFont typeface="Arial"/>
              <a:buNone/>
            </a:pPr>
            <a:r>
              <a:rPr lang="es-CL" sz="2800" b="0" i="0" u="none" strike="noStrike" cap="none">
                <a:solidFill>
                  <a:schemeClr val="lt1"/>
                </a:solidFill>
                <a:latin typeface="Calibri"/>
                <a:ea typeface="Calibri"/>
                <a:cs typeface="Calibri"/>
                <a:sym typeface="Calibri"/>
              </a:rPr>
              <a:t>Sistema Integrado Red Asistencial</a:t>
            </a:r>
            <a:endParaRPr sz="2800" b="0" i="0" u="none" strike="noStrike" cap="none">
              <a:solidFill>
                <a:schemeClr val="lt1"/>
              </a:solidFill>
              <a:latin typeface="Calibri"/>
              <a:ea typeface="Calibri"/>
              <a:cs typeface="Calibri"/>
              <a:sym typeface="Calibri"/>
            </a:endParaRPr>
          </a:p>
        </p:txBody>
      </p:sp>
      <p:graphicFrame>
        <p:nvGraphicFramePr>
          <p:cNvPr id="119" name="Google Shape;119;p44"/>
          <p:cNvGraphicFramePr/>
          <p:nvPr>
            <p:extLst>
              <p:ext uri="{D42A27DB-BD31-4B8C-83A1-F6EECF244321}">
                <p14:modId xmlns:p14="http://schemas.microsoft.com/office/powerpoint/2010/main" val="3589842346"/>
              </p:ext>
            </p:extLst>
          </p:nvPr>
        </p:nvGraphicFramePr>
        <p:xfrm>
          <a:off x="1354645" y="1818118"/>
          <a:ext cx="9238975" cy="2819200"/>
        </p:xfrm>
        <a:graphic>
          <a:graphicData uri="http://schemas.openxmlformats.org/drawingml/2006/table">
            <a:tbl>
              <a:tblPr>
                <a:noFill/>
                <a:tableStyleId>{BFD1AB74-D5C7-4C80-AE3C-BDE7CA913F8C}</a:tableStyleId>
              </a:tblPr>
              <a:tblGrid>
                <a:gridCol w="2232000">
                  <a:extLst>
                    <a:ext uri="{9D8B030D-6E8A-4147-A177-3AD203B41FA5}">
                      <a16:colId xmlns:a16="http://schemas.microsoft.com/office/drawing/2014/main" val="20000"/>
                    </a:ext>
                  </a:extLst>
                </a:gridCol>
                <a:gridCol w="2437525">
                  <a:extLst>
                    <a:ext uri="{9D8B030D-6E8A-4147-A177-3AD203B41FA5}">
                      <a16:colId xmlns:a16="http://schemas.microsoft.com/office/drawing/2014/main" val="20001"/>
                    </a:ext>
                  </a:extLst>
                </a:gridCol>
                <a:gridCol w="2554675">
                  <a:extLst>
                    <a:ext uri="{9D8B030D-6E8A-4147-A177-3AD203B41FA5}">
                      <a16:colId xmlns:a16="http://schemas.microsoft.com/office/drawing/2014/main" val="20002"/>
                    </a:ext>
                  </a:extLst>
                </a:gridCol>
                <a:gridCol w="2014775">
                  <a:extLst>
                    <a:ext uri="{9D8B030D-6E8A-4147-A177-3AD203B41FA5}">
                      <a16:colId xmlns:a16="http://schemas.microsoft.com/office/drawing/2014/main" val="20003"/>
                    </a:ext>
                  </a:extLst>
                </a:gridCol>
              </a:tblGrid>
              <a:tr h="659200">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Detalle</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Camas habilitadas</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Camas ocupadas</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s-CL" sz="1800" b="1" u="none" strike="noStrike" cap="none">
                          <a:solidFill>
                            <a:srgbClr val="E4C967"/>
                          </a:solidFill>
                          <a:latin typeface="Calibri"/>
                          <a:ea typeface="Calibri"/>
                          <a:cs typeface="Calibri"/>
                          <a:sym typeface="Calibri"/>
                        </a:rPr>
                        <a:t>% de ocupación</a:t>
                      </a:r>
                      <a:endParaRPr sz="1800" b="1" u="none" strike="noStrike" cap="none">
                        <a:solidFill>
                          <a:srgbClr val="E4C967"/>
                        </a:solidFill>
                        <a:latin typeface="Calibri"/>
                        <a:ea typeface="Calibri"/>
                        <a:cs typeface="Calibri"/>
                        <a:sym typeface="Calibri"/>
                      </a:endParaRPr>
                    </a:p>
                  </a:txBody>
                  <a:tcPr marL="19125" marR="19125" marT="1836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475B93"/>
                    </a:solidFill>
                  </a:tcPr>
                </a:tc>
                <a:extLst>
                  <a:ext uri="{0D108BD9-81ED-4DB2-BD59-A6C34878D82A}">
                    <a16:rowId xmlns:a16="http://schemas.microsoft.com/office/drawing/2014/main" val="10000"/>
                  </a:ext>
                </a:extLst>
              </a:tr>
              <a:tr h="720000">
                <a:tc>
                  <a:txBody>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a:solidFill>
                            <a:schemeClr val="lt1"/>
                          </a:solidFill>
                          <a:latin typeface="Calibri"/>
                          <a:ea typeface="Calibri"/>
                          <a:cs typeface="Calibri"/>
                          <a:sym typeface="Calibri"/>
                        </a:rPr>
                        <a:t>Sector Público  </a:t>
                      </a:r>
                      <a:endParaRPr sz="1800" u="none" strike="noStrike" cap="none">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528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344</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65,2%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E82B9"/>
                    </a:solidFill>
                  </a:tcPr>
                </a:tc>
                <a:extLst>
                  <a:ext uri="{0D108BD9-81ED-4DB2-BD59-A6C34878D82A}">
                    <a16:rowId xmlns:a16="http://schemas.microsoft.com/office/drawing/2014/main" val="10001"/>
                  </a:ext>
                </a:extLst>
              </a:tr>
              <a:tr h="720000">
                <a:tc>
                  <a:txBody>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a:solidFill>
                            <a:schemeClr val="lt1"/>
                          </a:solidFill>
                          <a:latin typeface="Calibri"/>
                          <a:ea typeface="Calibri"/>
                          <a:cs typeface="Calibri"/>
                          <a:sym typeface="Calibri"/>
                        </a:rPr>
                        <a:t>Sector Privado  </a:t>
                      </a:r>
                      <a:endParaRPr sz="1800" u="none" strike="noStrike" cap="none">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162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0" i="0" u="none" strike="noStrike">
                          <a:solidFill>
                            <a:schemeClr val="bg1"/>
                          </a:solidFill>
                          <a:effectLst/>
                          <a:latin typeface="Calibri" panose="020F0502020204030204" pitchFamily="34" charset="0"/>
                        </a:rPr>
                        <a:t>89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54,9%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2"/>
                  </a:ext>
                </a:extLst>
              </a:tr>
              <a:tr h="720000">
                <a:tc>
                  <a:txBody>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a:solidFill>
                            <a:schemeClr val="lt1"/>
                          </a:solidFill>
                          <a:latin typeface="Calibri"/>
                          <a:ea typeface="Calibri"/>
                          <a:cs typeface="Calibri"/>
                          <a:sym typeface="Calibri"/>
                        </a:rPr>
                        <a:t>Total</a:t>
                      </a:r>
                      <a:endParaRPr sz="1800" u="none" strike="noStrike" cap="none">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690</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433</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tc>
                  <a:txBody>
                    <a:bodyPr/>
                    <a:lstStyle/>
                    <a:p>
                      <a:pPr algn="ctr" fontAlgn="ctr"/>
                      <a:r>
                        <a:rPr lang="es-CL" sz="1800" b="1" i="0" u="none" strike="noStrike">
                          <a:solidFill>
                            <a:schemeClr val="bg1"/>
                          </a:solidFill>
                          <a:effectLst/>
                          <a:latin typeface="Calibri" panose="020F0502020204030204" pitchFamily="34" charset="0"/>
                        </a:rPr>
                        <a:t>62,8%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6E82B9"/>
                    </a:solidFill>
                  </a:tcPr>
                </a:tc>
                <a:extLst>
                  <a:ext uri="{0D108BD9-81ED-4DB2-BD59-A6C34878D82A}">
                    <a16:rowId xmlns:a16="http://schemas.microsoft.com/office/drawing/2014/main" val="10003"/>
                  </a:ext>
                </a:extLst>
              </a:tr>
            </a:tbl>
          </a:graphicData>
        </a:graphic>
      </p:graphicFrame>
      <p:sp>
        <p:nvSpPr>
          <p:cNvPr id="123" name="Google Shape;123;p44"/>
          <p:cNvSpPr txBox="1"/>
          <p:nvPr/>
        </p:nvSpPr>
        <p:spPr>
          <a:xfrm>
            <a:off x="1354645" y="4763810"/>
            <a:ext cx="9482709"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s-CL" sz="1400" b="0" i="0" u="none" strike="noStrike" cap="none">
                <a:solidFill>
                  <a:schemeClr val="lt1"/>
                </a:solidFill>
                <a:latin typeface="Calibri"/>
                <a:ea typeface="Calibri"/>
                <a:cs typeface="Calibri"/>
                <a:sym typeface="Calibri"/>
              </a:rPr>
              <a:t>Fuente: Reporte Consolidado Camas Críticas Pediátricas, 1 de mayo 2024.</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2471</Words>
  <Application>Microsoft Office PowerPoint</Application>
  <PresentationFormat>Panorámica</PresentationFormat>
  <Paragraphs>817</Paragraphs>
  <Slides>28</Slides>
  <Notes>28</Notes>
  <HiddenSlides>2</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28</vt:i4>
      </vt:variant>
    </vt:vector>
  </HeadingPairs>
  <TitlesOfParts>
    <vt:vector size="31" baseType="lpstr">
      <vt:lpstr>Arial</vt:lpstr>
      <vt:lpstr>Calibri</vt:lpstr>
      <vt:lpstr>Tema de Office</vt:lpstr>
      <vt:lpstr>Presentación de PowerPoint</vt:lpstr>
      <vt:lpstr>Contenidos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CAMAS CRÍTICAS ADULTOS Sistema Integrado Red Asistencial</vt:lpstr>
      <vt:lpstr>CAMAS CRÍTICAS ADULTOS PACIENTES CON VENTILACIÓN MECÁNICA EN UCI Sistema Integrado Red Asistencial</vt:lpstr>
      <vt:lpstr>Presentación de PowerPoint</vt:lpstr>
      <vt:lpstr>CAMAS CRÍTICAS ADULTOS POR REGIÓN Sistema Integrado Red Asistencial</vt:lpstr>
      <vt:lpstr>CAMAS CRÍTICAS ADULTOS POR SERVICIO DE SALUD Sistema Integrado Red Asistencial</vt:lpstr>
      <vt:lpstr>DOTACIÓN, HABILITACIÓN Y OCUPACIÓN DE CAMAS ADULTOS SEGÚN NIVEL DE COMPLEJIDAD Sector Público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Revisor</dc:creator>
  <cp:lastModifiedBy>Paula Ramirez Heredia</cp:lastModifiedBy>
  <cp:revision>2</cp:revision>
  <cp:lastPrinted>2024-04-18T15:46:40Z</cp:lastPrinted>
  <dcterms:created xsi:type="dcterms:W3CDTF">2023-06-25T23:10:42Z</dcterms:created>
  <dcterms:modified xsi:type="dcterms:W3CDTF">2024-05-02T15:32:13Z</dcterms:modified>
</cp:coreProperties>
</file>